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5"/>
  </p:notesMasterIdLst>
  <p:sldIdLst>
    <p:sldId id="257" r:id="rId2"/>
    <p:sldId id="328" r:id="rId3"/>
    <p:sldId id="329" r:id="rId4"/>
    <p:sldId id="258" r:id="rId5"/>
    <p:sldId id="308" r:id="rId6"/>
    <p:sldId id="259" r:id="rId7"/>
    <p:sldId id="30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310" r:id="rId18"/>
    <p:sldId id="269" r:id="rId19"/>
    <p:sldId id="270" r:id="rId20"/>
    <p:sldId id="271" r:id="rId21"/>
    <p:sldId id="311" r:id="rId22"/>
    <p:sldId id="272" r:id="rId23"/>
    <p:sldId id="312" r:id="rId24"/>
    <p:sldId id="273" r:id="rId25"/>
    <p:sldId id="274" r:id="rId26"/>
    <p:sldId id="275" r:id="rId27"/>
    <p:sldId id="276" r:id="rId28"/>
    <p:sldId id="313" r:id="rId29"/>
    <p:sldId id="277" r:id="rId30"/>
    <p:sldId id="278" r:id="rId31"/>
    <p:sldId id="279" r:id="rId32"/>
    <p:sldId id="280" r:id="rId33"/>
    <p:sldId id="281" r:id="rId34"/>
    <p:sldId id="315" r:id="rId35"/>
    <p:sldId id="316" r:id="rId36"/>
    <p:sldId id="314" r:id="rId37"/>
    <p:sldId id="282" r:id="rId38"/>
    <p:sldId id="283" r:id="rId39"/>
    <p:sldId id="284" r:id="rId40"/>
    <p:sldId id="285" r:id="rId41"/>
    <p:sldId id="286" r:id="rId42"/>
    <p:sldId id="318" r:id="rId43"/>
    <p:sldId id="319" r:id="rId44"/>
    <p:sldId id="317" r:id="rId45"/>
    <p:sldId id="287" r:id="rId46"/>
    <p:sldId id="288" r:id="rId47"/>
    <p:sldId id="289" r:id="rId48"/>
    <p:sldId id="321" r:id="rId49"/>
    <p:sldId id="320" r:id="rId50"/>
    <p:sldId id="290" r:id="rId51"/>
    <p:sldId id="291" r:id="rId52"/>
    <p:sldId id="323" r:id="rId53"/>
    <p:sldId id="322" r:id="rId54"/>
    <p:sldId id="292" r:id="rId55"/>
    <p:sldId id="293" r:id="rId56"/>
    <p:sldId id="294" r:id="rId57"/>
    <p:sldId id="324" r:id="rId58"/>
    <p:sldId id="295" r:id="rId59"/>
    <p:sldId id="325" r:id="rId60"/>
    <p:sldId id="296" r:id="rId61"/>
    <p:sldId id="297" r:id="rId62"/>
    <p:sldId id="298" r:id="rId63"/>
    <p:sldId id="299" r:id="rId64"/>
    <p:sldId id="326" r:id="rId65"/>
    <p:sldId id="300" r:id="rId66"/>
    <p:sldId id="327" r:id="rId67"/>
    <p:sldId id="301" r:id="rId68"/>
    <p:sldId id="302" r:id="rId69"/>
    <p:sldId id="303" r:id="rId70"/>
    <p:sldId id="304" r:id="rId71"/>
    <p:sldId id="305" r:id="rId72"/>
    <p:sldId id="306" r:id="rId73"/>
    <p:sldId id="307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4E1D4-D01C-4067-8506-68CA0378B36B}" type="datetimeFigureOut">
              <a:rPr lang="pt-BR" smtClean="0"/>
              <a:pPr/>
              <a:t>19/03/2020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F3D40-ED98-4237-AEC1-B507719550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4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42947-8545-4C2E-BED6-242064638C46}" type="slidenum">
              <a:rPr lang="pt-BR" smtClean="0">
                <a:solidFill>
                  <a:prstClr val="black"/>
                </a:solidFill>
              </a:rPr>
              <a:pPr/>
              <a:t>27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5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42947-8545-4C2E-BED6-242064638C46}" type="slidenum">
              <a:rPr lang="pt-BR" smtClean="0">
                <a:solidFill>
                  <a:prstClr val="black"/>
                </a:solidFill>
              </a:rPr>
              <a:pPr/>
              <a:t>28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0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183B-E9FB-4CC2-90E7-AEEE481DA5C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D23C-A3F8-4E4C-87D2-E1683CC095C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62FD-27C7-469D-A445-7094844F9851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FDCA-FFEE-4A63-AA32-BC7105DC0C9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9120-4905-4C1D-A4A6-193522AF6724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5106-30FA-4F21-88AA-2C074652C82E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DE5F-1F80-4F5F-8B27-96B61C651D5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77B3-5E9F-4217-980C-A4FD73A35A00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5D66-43C2-479A-9FF1-C1A7384E9537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883D-3DC0-4D69-8A4A-CFF7EFB83B7B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1AB13-8750-4D44-934E-A29A2748B94D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1CA7-80D6-4615-B086-AB3CAD0C920C}" type="datetime1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19/03/2020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8BFF-FD5B-457B-8B99-B3BC5F2C8C8C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0086" y="139482"/>
            <a:ext cx="3528392" cy="1323439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DANIEL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1412776"/>
            <a:ext cx="3577261" cy="92333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CAPÍTULO 5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6294" y="5859050"/>
            <a:ext cx="8263182" cy="92333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Festa e Queda de </a:t>
            </a:r>
            <a:r>
              <a:rPr lang="pt-BR" sz="5400" b="1" dirty="0" smtClean="0">
                <a:ln w="11430"/>
                <a:solidFill>
                  <a:srgbClr val="F79646">
                    <a:lumMod val="60000"/>
                    <a:lumOff val="40000"/>
                  </a:srgb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Belsazar</a:t>
            </a:r>
            <a:endParaRPr lang="pt-BR" sz="5400" b="1" dirty="0">
              <a:ln w="11430"/>
              <a:solidFill>
                <a:srgbClr val="F79646">
                  <a:lumMod val="60000"/>
                  <a:lumOff val="40000"/>
                </a:srgb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2466" name="Picture 2" descr="http://2.bp.blogspot.com/-ajFSZ2iBEF0/TiuD5CJIGQI/AAAAAAAAAMQ/k9xFmwdcy-U/s320/maomisterio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4752528" cy="3274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Belsazar, o filho mais velho, foi feito </a:t>
            </a:r>
            <a:r>
              <a:rPr lang="pt-BR" dirty="0" err="1" smtClean="0"/>
              <a:t>co-regente</a:t>
            </a:r>
            <a:r>
              <a:rPr lang="pt-BR" dirty="0" smtClean="0"/>
              <a:t> por </a:t>
            </a:r>
            <a:r>
              <a:rPr lang="pt-BR" dirty="0" err="1" smtClean="0"/>
              <a:t>Nabonido</a:t>
            </a:r>
            <a:r>
              <a:rPr lang="pt-BR" dirty="0" smtClean="0"/>
              <a:t> para servir como rei aparentemente enquanto </a:t>
            </a:r>
            <a:r>
              <a:rPr lang="pt-BR" dirty="0" err="1" smtClean="0"/>
              <a:t>Nabonido</a:t>
            </a:r>
            <a:r>
              <a:rPr lang="pt-BR" dirty="0" smtClean="0"/>
              <a:t> era ausente </a:t>
            </a:r>
            <a:r>
              <a:rPr lang="pt-BR" dirty="0" smtClean="0"/>
              <a:t>da </a:t>
            </a:r>
            <a:r>
              <a:rPr lang="pt-BR" dirty="0" smtClean="0"/>
              <a:t>capital por períodos longos. O fato que Belsazar era </a:t>
            </a:r>
            <a:r>
              <a:rPr lang="pt-BR" dirty="0" err="1" smtClean="0"/>
              <a:t>co-regente</a:t>
            </a:r>
            <a:r>
              <a:rPr lang="pt-BR" dirty="0" smtClean="0"/>
              <a:t> explica porque ele fez Daniel o “</a:t>
            </a:r>
            <a:r>
              <a:rPr lang="pt-BR" i="1" dirty="0" smtClean="0"/>
              <a:t>terceiro dominador do reino</a:t>
            </a:r>
            <a:r>
              <a:rPr lang="pt-BR" dirty="0" smtClean="0"/>
              <a:t>” (Dan. 5.29).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Daniel não mais um jovem, mas um homem de </a:t>
            </a:r>
            <a:r>
              <a:rPr lang="pt-BR" dirty="0" smtClean="0"/>
              <a:t>cerca </a:t>
            </a:r>
            <a:r>
              <a:rPr lang="pt-BR" dirty="0" smtClean="0"/>
              <a:t>de 80 anos de idade.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O rei Belsazar, com um ato de orgulho e com o sentimento de segurança, deu um grande banquete, sabendo que o inimigo estava fora das portas da cidade querendo entrar. Todos os grandes do reino se encontravam reunidos numa bebedeira, enquanto a terra </a:t>
            </a:r>
            <a:r>
              <a:rPr lang="pt-BR" dirty="0" smtClean="0"/>
              <a:t>estava sendo ameaçada </a:t>
            </a:r>
            <a:r>
              <a:rPr lang="pt-BR" dirty="0" smtClean="0"/>
              <a:t>por um inimigo forte. </a:t>
            </a:r>
            <a:r>
              <a:rPr lang="pt-BR" dirty="0" err="1" smtClean="0"/>
              <a:t>Zenofon</a:t>
            </a:r>
            <a:r>
              <a:rPr lang="pt-BR" dirty="0" smtClean="0"/>
              <a:t> observou que o povo da Babilônia se sentia seguro, e zombava daqueles que sitiavam a cidade. A frase traduzida “</a:t>
            </a:r>
            <a:r>
              <a:rPr lang="pt-BR" i="1" dirty="0" smtClean="0"/>
              <a:t>grande banquete</a:t>
            </a:r>
            <a:r>
              <a:rPr lang="pt-BR" dirty="0" smtClean="0"/>
              <a:t>” fala sobre qualidade não somente quantidade.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Belsazar podia ter oferecido o banquete para aumentar </a:t>
            </a:r>
            <a:r>
              <a:rPr lang="pt-BR" dirty="0" smtClean="0"/>
              <a:t>a </a:t>
            </a:r>
            <a:r>
              <a:rPr lang="pt-BR" dirty="0" smtClean="0"/>
              <a:t>moral. </a:t>
            </a:r>
            <a:r>
              <a:rPr lang="pt-BR" dirty="0" smtClean="0"/>
              <a:t>Mil pessoas </a:t>
            </a:r>
            <a:r>
              <a:rPr lang="pt-BR" dirty="0" smtClean="0"/>
              <a:t>foram </a:t>
            </a:r>
            <a:r>
              <a:rPr lang="pt-BR" dirty="0" smtClean="0"/>
              <a:t>convidadas </a:t>
            </a:r>
            <a:r>
              <a:rPr lang="pt-BR" dirty="0" smtClean="0"/>
              <a:t>para o banquete. A palavra “</a:t>
            </a:r>
            <a:r>
              <a:rPr lang="pt-BR" i="1" dirty="0" smtClean="0"/>
              <a:t>grandes</a:t>
            </a:r>
            <a:r>
              <a:rPr lang="pt-BR" dirty="0" smtClean="0"/>
              <a:t>” indica os principais líderes. Belsazar “</a:t>
            </a:r>
            <a:r>
              <a:rPr lang="pt-BR" i="1" dirty="0" smtClean="0"/>
              <a:t>bebeu vinho na presença dos mil</a:t>
            </a:r>
            <a:r>
              <a:rPr lang="pt-BR" dirty="0" smtClean="0"/>
              <a:t>“. O costume oriental para festas como </a:t>
            </a:r>
            <a:r>
              <a:rPr lang="pt-BR" dirty="0" smtClean="0"/>
              <a:t>esta, requeria do </a:t>
            </a:r>
            <a:r>
              <a:rPr lang="pt-BR" dirty="0" smtClean="0"/>
              <a:t>rei de </a:t>
            </a:r>
            <a:r>
              <a:rPr lang="pt-BR" dirty="0" smtClean="0"/>
              <a:t>sentar-se </a:t>
            </a:r>
            <a:r>
              <a:rPr lang="pt-BR" dirty="0" smtClean="0"/>
              <a:t>numa mesa </a:t>
            </a:r>
            <a:r>
              <a:rPr lang="pt-BR" dirty="0" smtClean="0"/>
              <a:t>separado, </a:t>
            </a:r>
            <a:r>
              <a:rPr lang="pt-BR" dirty="0" smtClean="0"/>
              <a:t>onde todo mundo </a:t>
            </a:r>
            <a:r>
              <a:rPr lang="pt-BR" dirty="0" smtClean="0"/>
              <a:t>o veria. </a:t>
            </a:r>
            <a:r>
              <a:rPr lang="pt-BR" dirty="0" smtClean="0"/>
              <a:t>O arqueólogo </a:t>
            </a:r>
            <a:r>
              <a:rPr lang="pt-BR" dirty="0" err="1" smtClean="0"/>
              <a:t>Koldeway</a:t>
            </a:r>
            <a:r>
              <a:rPr lang="pt-BR" dirty="0" smtClean="0"/>
              <a:t>, que escavou Babilônia, fala que o maior quarto no palácio era 16.75 metros </a:t>
            </a:r>
            <a:r>
              <a:rPr lang="pt-BR" dirty="0" smtClean="0"/>
              <a:t>de largura por </a:t>
            </a:r>
            <a:r>
              <a:rPr lang="pt-BR" dirty="0" smtClean="0"/>
              <a:t>51.5 metros de comprimento e tinha </a:t>
            </a:r>
            <a:r>
              <a:rPr lang="pt-BR" dirty="0" smtClean="0"/>
              <a:t>muro </a:t>
            </a:r>
            <a:r>
              <a:rPr lang="pt-BR" dirty="0" smtClean="0"/>
              <a:t>de reboque. Ele também conta sobre um nicho ou vão num dos muros compridos e sugere que foi o lugar onde o rei </a:t>
            </a:r>
            <a:r>
              <a:rPr lang="pt-BR" dirty="0" smtClean="0"/>
              <a:t>sentou-se </a:t>
            </a:r>
            <a:r>
              <a:rPr lang="pt-BR" dirty="0" smtClean="0"/>
              <a:t>durante tais banquetes.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Belsazar, talvez querendo mostrar que não tinha medo dos </a:t>
            </a:r>
            <a:r>
              <a:rPr lang="pt-BR" dirty="0" smtClean="0"/>
              <a:t>deuses </a:t>
            </a:r>
            <a:r>
              <a:rPr lang="pt-BR" dirty="0" smtClean="0"/>
              <a:t>dos outros, até o Deus dos judeus, </a:t>
            </a:r>
            <a:r>
              <a:rPr lang="pt-BR" dirty="0" smtClean="0"/>
              <a:t>desafiou a </a:t>
            </a:r>
            <a:r>
              <a:rPr lang="pt-BR" dirty="0" smtClean="0"/>
              <a:t>Jeová, num ato de orgulho supremo, usando os vasos de Deus, que foram utilizados na casa de Deus, em Jerusalém. Eles não podiam ser profanados por serem "</a:t>
            </a:r>
            <a:r>
              <a:rPr lang="pt-BR" i="1" dirty="0" smtClean="0"/>
              <a:t>vasos de honra</a:t>
            </a:r>
            <a:r>
              <a:rPr lang="pt-BR" dirty="0" smtClean="0"/>
              <a:t>"; Belsazar, porém, não teve nenhum respeito por aquilo que era "santo" e profanou os vasos santifica­dos.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Tudo indica que ficaram embriagados; pois, cinco vezes lemos nesse capítulo que eles beberam. O rei foi um péssimo exemplo para seus grandes. O fato </a:t>
            </a:r>
            <a:r>
              <a:rPr lang="pt-BR" dirty="0" smtClean="0"/>
              <a:t>das mulheres </a:t>
            </a:r>
            <a:r>
              <a:rPr lang="pt-BR" dirty="0" smtClean="0"/>
              <a:t>e concubinas </a:t>
            </a:r>
            <a:r>
              <a:rPr lang="pt-BR" dirty="0" smtClean="0"/>
              <a:t>serem mencionadas </a:t>
            </a:r>
            <a:r>
              <a:rPr lang="pt-BR" dirty="0" smtClean="0"/>
              <a:t>varias </a:t>
            </a:r>
            <a:r>
              <a:rPr lang="pt-BR" dirty="0" smtClean="0"/>
              <a:t>vezes, </a:t>
            </a:r>
            <a:r>
              <a:rPr lang="pt-BR" dirty="0" smtClean="0"/>
              <a:t>indica que </a:t>
            </a:r>
            <a:r>
              <a:rPr lang="pt-BR" dirty="0" smtClean="0"/>
              <a:t>neste </a:t>
            </a:r>
            <a:r>
              <a:rPr lang="pt-BR" dirty="0" smtClean="0"/>
              <a:t>banquete houve também </a:t>
            </a:r>
            <a:r>
              <a:rPr lang="pt-BR" dirty="0" smtClean="0"/>
              <a:t>muita </a:t>
            </a:r>
            <a:r>
              <a:rPr lang="pt-BR" dirty="0" smtClean="0"/>
              <a:t>imoralidade misturada com o vinho. Naquele tempo as esposas do rei eram </a:t>
            </a:r>
            <a:r>
              <a:rPr lang="pt-BR" dirty="0" smtClean="0"/>
              <a:t>divididas </a:t>
            </a:r>
            <a:r>
              <a:rPr lang="pt-BR" dirty="0" smtClean="0"/>
              <a:t>em duas categorias: mulheres de alta posição e mulheres de baixa posição. As palavras “</a:t>
            </a:r>
            <a:r>
              <a:rPr lang="pt-BR" i="1" dirty="0" smtClean="0"/>
              <a:t>mulheres</a:t>
            </a:r>
            <a:r>
              <a:rPr lang="pt-BR" dirty="0" smtClean="0"/>
              <a:t>” e “</a:t>
            </a:r>
            <a:r>
              <a:rPr lang="pt-BR" i="1" dirty="0" smtClean="0"/>
              <a:t>concubinas</a:t>
            </a:r>
            <a:r>
              <a:rPr lang="pt-BR" dirty="0" smtClean="0"/>
              <a:t>” </a:t>
            </a:r>
            <a:r>
              <a:rPr lang="pt-BR" dirty="0" smtClean="0"/>
              <a:t>mostram </a:t>
            </a:r>
            <a:r>
              <a:rPr lang="pt-BR" dirty="0" smtClean="0"/>
              <a:t>isso também.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A palavra "pai" podia ser usada em pelo menos oito maneiras diferentes. No texto </a:t>
            </a:r>
            <a:r>
              <a:rPr lang="pt-BR" dirty="0" smtClean="0"/>
              <a:t>é usada</a:t>
            </a:r>
            <a:r>
              <a:rPr lang="pt-BR" dirty="0" smtClean="0"/>
              <a:t> </a:t>
            </a:r>
            <a:r>
              <a:rPr lang="pt-BR" dirty="0" smtClean="0"/>
              <a:t>no seu sentido de avó, sendo que era neto de Nabucodonosor </a:t>
            </a:r>
            <a:r>
              <a:rPr lang="pt-BR" dirty="0" smtClean="0"/>
              <a:t>por parte de </a:t>
            </a:r>
            <a:r>
              <a:rPr lang="pt-BR" dirty="0" smtClean="0"/>
              <a:t>sua mãe.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  <a:p>
            <a:pPr marL="0" indent="0">
              <a:buNone/>
            </a:pPr>
            <a:endParaRPr lang="pt-BR" dirty="0"/>
          </a:p>
          <a:p>
            <a:pPr marL="284163" indent="-284163">
              <a:buNone/>
            </a:pPr>
            <a:r>
              <a:rPr lang="pt-BR" i="1" dirty="0" smtClean="0"/>
              <a:t>5 </a:t>
            </a:r>
            <a:r>
              <a:rPr lang="pt-BR" i="1" dirty="0"/>
              <a:t>Na mesma hora apareceram uns dedos de mão de homem, e escreviam, defronte do castiçal, na </a:t>
            </a:r>
            <a:r>
              <a:rPr lang="pt-BR" i="1" dirty="0" err="1"/>
              <a:t>caiadura</a:t>
            </a:r>
            <a:r>
              <a:rPr lang="pt-BR" i="1" dirty="0"/>
              <a:t> da parede do palácio real; e o rei via a parte da mão que estava escrevendo.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  <a:p>
            <a:pPr>
              <a:buNone/>
            </a:pPr>
            <a:r>
              <a:rPr lang="pt-BR" dirty="0" smtClean="0"/>
              <a:t>	Segundo a arqueologia, escavações contemporâneas têm demonstrado que as paredes do palácio tinham uma fina camada de reboque </a:t>
            </a:r>
            <a:r>
              <a:rPr lang="pt-BR" dirty="0" smtClean="0"/>
              <a:t>pintado de </a:t>
            </a:r>
            <a:r>
              <a:rPr lang="pt-BR" dirty="0" smtClean="0"/>
              <a:t>branco. Esse reboque, </a:t>
            </a:r>
            <a:r>
              <a:rPr lang="pt-BR" dirty="0" smtClean="0"/>
              <a:t>qualquer objeto movendo-se </a:t>
            </a:r>
            <a:r>
              <a:rPr lang="pt-BR" dirty="0" smtClean="0"/>
              <a:t>à sua superfície, tornava-se distintamente visível. Sendo bem iluminado pelo castiçal, Deus não queria que a mensagem </a:t>
            </a:r>
            <a:r>
              <a:rPr lang="pt-BR" dirty="0" smtClean="0"/>
              <a:t>ficasse despercebida </a:t>
            </a:r>
            <a:r>
              <a:rPr lang="pt-BR" dirty="0" smtClean="0"/>
              <a:t>por ninguém.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72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  <p:pic>
        <p:nvPicPr>
          <p:cNvPr id="6" name="Picture 5" descr="maomisterio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899430"/>
            <a:ext cx="5472608" cy="3770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19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  <p:pic>
        <p:nvPicPr>
          <p:cNvPr id="7" name="Picture 6" descr="Rembrandt-Belsazar-721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55187"/>
            <a:ext cx="4752528" cy="378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</a:t>
            </a:fld>
            <a:endParaRPr lang="pt-BR" dirty="0">
              <a:solidFill>
                <a:prstClr val="white"/>
              </a:solidFill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/>
          </p:nvPr>
        </p:nvGraphicFramePr>
        <p:xfrm>
          <a:off x="101600" y="862013"/>
          <a:ext cx="8942388" cy="513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o" r:id="rId3" imgW="8941880" imgH="5135495" progId="Word.Document.12">
                  <p:embed/>
                </p:oleObj>
              </mc:Choice>
              <mc:Fallback>
                <p:oleObj name="Documento" r:id="rId3" imgW="8941880" imgH="5135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600" y="862013"/>
                        <a:ext cx="8942388" cy="513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7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b.  O Medo de Belsazar (5:6)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i="1" dirty="0" smtClean="0"/>
              <a:t>6 </a:t>
            </a:r>
            <a:r>
              <a:rPr lang="pt-BR" i="1" dirty="0"/>
              <a:t>Mudou-se então o semblante do rei, e os seus pensamentos o turbaram; as juntas dos seus lombos se relaxaram, e os seus joelhos batiam um no outro. 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b.  O Medo de Belsazar (5:6)</a:t>
            </a:r>
          </a:p>
          <a:p>
            <a:pPr>
              <a:buNone/>
            </a:pPr>
            <a:r>
              <a:rPr lang="pt-BR" dirty="0" smtClean="0"/>
              <a:t>	O rei era visualmente perturbado. Antes que a mão </a:t>
            </a:r>
            <a:r>
              <a:rPr lang="pt-BR" dirty="0" smtClean="0"/>
              <a:t>apareceu, </a:t>
            </a:r>
            <a:r>
              <a:rPr lang="pt-BR" dirty="0" smtClean="0"/>
              <a:t>o rosto do rei podia ter </a:t>
            </a:r>
            <a:r>
              <a:rPr lang="pt-BR" dirty="0" smtClean="0"/>
              <a:t>ficado </a:t>
            </a:r>
            <a:r>
              <a:rPr lang="pt-BR" dirty="0" smtClean="0"/>
              <a:t>vermelho com bebida e emoção, mas agora </a:t>
            </a:r>
            <a:r>
              <a:rPr lang="pt-BR" dirty="0" smtClean="0"/>
              <a:t>tornou-se </a:t>
            </a:r>
            <a:r>
              <a:rPr lang="pt-BR" dirty="0" smtClean="0"/>
              <a:t>branco. A palavra “</a:t>
            </a:r>
            <a:r>
              <a:rPr lang="pt-BR" i="1" dirty="0" smtClean="0"/>
              <a:t>semblante</a:t>
            </a:r>
            <a:r>
              <a:rPr lang="pt-BR" dirty="0" smtClean="0"/>
              <a:t>” literalmente quer dizer “brilho” ou “esplendor”. Pensamentos invadiram a mente de </a:t>
            </a:r>
            <a:r>
              <a:rPr lang="pt-BR" dirty="0" err="1" smtClean="0"/>
              <a:t>Belsazar</a:t>
            </a:r>
            <a:r>
              <a:rPr lang="pt-BR" dirty="0" smtClean="0"/>
              <a:t>, </a:t>
            </a:r>
            <a:r>
              <a:rPr lang="pt-BR" dirty="0" smtClean="0"/>
              <a:t>que trouxe medo e </a:t>
            </a:r>
            <a:r>
              <a:rPr lang="pt-BR" dirty="0" smtClean="0"/>
              <a:t>esta </a:t>
            </a:r>
            <a:r>
              <a:rPr lang="pt-BR" dirty="0" smtClean="0"/>
              <a:t>mudança de cor. A frase “</a:t>
            </a:r>
            <a:r>
              <a:rPr lang="pt-BR" i="1" dirty="0" smtClean="0"/>
              <a:t>juntas dos seus lombos</a:t>
            </a:r>
            <a:r>
              <a:rPr lang="pt-BR" dirty="0" smtClean="0"/>
              <a:t>” tem a </a:t>
            </a:r>
            <a:r>
              <a:rPr lang="pt-BR" dirty="0" smtClean="0"/>
              <a:t>ideia </a:t>
            </a:r>
            <a:r>
              <a:rPr lang="pt-BR" dirty="0" smtClean="0"/>
              <a:t>que ele </a:t>
            </a:r>
            <a:r>
              <a:rPr lang="pt-BR" dirty="0" smtClean="0"/>
              <a:t>sentiu-se </a:t>
            </a:r>
            <a:r>
              <a:rPr lang="pt-BR" dirty="0" smtClean="0"/>
              <a:t>fraco em todo o corpo. Sua força o deixou e seu corpo </a:t>
            </a:r>
            <a:r>
              <a:rPr lang="pt-BR" dirty="0" smtClean="0"/>
              <a:t>tremia </a:t>
            </a:r>
            <a:r>
              <a:rPr lang="pt-BR" dirty="0" smtClean="0"/>
              <a:t>de medo.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29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b.  O Medo de Belsazar (5:6)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 marL="233363" indent="-233363">
              <a:buNone/>
            </a:pPr>
            <a:r>
              <a:rPr lang="pt-BR" i="1" dirty="0" smtClean="0"/>
              <a:t>7 </a:t>
            </a:r>
            <a:r>
              <a:rPr lang="pt-BR" i="1" dirty="0"/>
              <a:t>E gritou o rei com força, que se introduzissem os astrólogos, os caldeus e os adivinhadores; e falou o rei, dizendo aos sábios de Babilônia: Qualquer que ler este escrito, e me declarar a sua interpretação, será vestido de púrpura, e trará uma cadeia de ouro ao pescoço e, no reino, será o terceiro governante.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a.  A Visão dos Dedos (5:5)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b.  O Medo de Belsazar (5:6)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</a:pPr>
            <a:r>
              <a:rPr lang="pt-BR" dirty="0" smtClean="0"/>
              <a:t>	O rei ordenou os astrólogos, os caldeus e os adivinhadores para entrar. Daniel não estava entre eles provavelmente porque não estava ligado mais com </a:t>
            </a:r>
            <a:r>
              <a:rPr lang="pt-BR" dirty="0" smtClean="0"/>
              <a:t>esta </a:t>
            </a:r>
            <a:r>
              <a:rPr lang="pt-BR" dirty="0" smtClean="0"/>
              <a:t>parte do governo de Babilônia.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36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</a:pPr>
            <a:r>
              <a:rPr lang="pt-BR" dirty="0" smtClean="0"/>
              <a:t>	O rei ofereceu três recompensas para aquele que podia ler o que foi escrito. Todos estes itens fala de uma posição </a:t>
            </a:r>
            <a:r>
              <a:rPr lang="pt-BR" dirty="0" smtClean="0"/>
              <a:t>alta.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	1) “</a:t>
            </a:r>
            <a:r>
              <a:rPr lang="pt-BR" i="1" dirty="0" smtClean="0"/>
              <a:t>VESTIDO DE PÚRPURA</a:t>
            </a:r>
            <a:r>
              <a:rPr lang="pt-BR" dirty="0" smtClean="0"/>
              <a:t>” - Púrpura era </a:t>
            </a:r>
            <a:r>
              <a:rPr lang="pt-BR" dirty="0" smtClean="0"/>
              <a:t>a </a:t>
            </a:r>
            <a:r>
              <a:rPr lang="pt-BR" dirty="0" smtClean="0"/>
              <a:t>cor real e </a:t>
            </a:r>
            <a:r>
              <a:rPr lang="pt-BR" dirty="0" smtClean="0"/>
              <a:t>usada </a:t>
            </a:r>
            <a:r>
              <a:rPr lang="pt-BR" dirty="0" smtClean="0"/>
              <a:t>somente por aqueles que </a:t>
            </a:r>
            <a:r>
              <a:rPr lang="pt-BR" dirty="0" smtClean="0"/>
              <a:t>tinham uma </a:t>
            </a:r>
            <a:r>
              <a:rPr lang="pt-BR" dirty="0" smtClean="0"/>
              <a:t>posição de realeza.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</a:pPr>
            <a:r>
              <a:rPr lang="pt-BR" dirty="0" smtClean="0"/>
              <a:t>	O rei ofereceu três recompensas para aquele que podia ler o que foi escrito. Todos estes itens fala de uma posição </a:t>
            </a:r>
            <a:r>
              <a:rPr lang="pt-BR" dirty="0" smtClean="0"/>
              <a:t>alta.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2) “</a:t>
            </a:r>
            <a:r>
              <a:rPr lang="pt-BR" i="1" dirty="0" smtClean="0"/>
              <a:t>CADEIA DE OURO</a:t>
            </a:r>
            <a:r>
              <a:rPr lang="pt-BR" dirty="0" smtClean="0"/>
              <a:t>” - Uma correia de ouro não era </a:t>
            </a:r>
            <a:r>
              <a:rPr lang="pt-BR" dirty="0" smtClean="0"/>
              <a:t>dada </a:t>
            </a:r>
            <a:r>
              <a:rPr lang="pt-BR" dirty="0" smtClean="0"/>
              <a:t>somente para realeza, mas foi </a:t>
            </a:r>
            <a:r>
              <a:rPr lang="pt-BR" dirty="0" smtClean="0"/>
              <a:t>dada </a:t>
            </a:r>
            <a:r>
              <a:rPr lang="pt-BR" dirty="0" smtClean="0"/>
              <a:t>para aqueles que </a:t>
            </a:r>
            <a:r>
              <a:rPr lang="pt-BR" dirty="0" smtClean="0"/>
              <a:t>eram </a:t>
            </a:r>
            <a:r>
              <a:rPr lang="pt-BR" dirty="0" smtClean="0"/>
              <a:t>para </a:t>
            </a:r>
            <a:r>
              <a:rPr lang="pt-BR" dirty="0" smtClean="0"/>
              <a:t>serem honrados </a:t>
            </a:r>
            <a:r>
              <a:rPr lang="pt-BR" dirty="0" smtClean="0"/>
              <a:t>grandemente. Mais tarde durante </a:t>
            </a:r>
            <a:r>
              <a:rPr lang="pt-BR" dirty="0" smtClean="0"/>
              <a:t>o </a:t>
            </a:r>
            <a:r>
              <a:rPr lang="pt-BR" dirty="0" smtClean="0"/>
              <a:t>reino dos Persas, somente as pessoas de alta posição </a:t>
            </a:r>
            <a:r>
              <a:rPr lang="pt-BR" dirty="0" smtClean="0"/>
              <a:t>podiam </a:t>
            </a:r>
            <a:r>
              <a:rPr lang="pt-BR" dirty="0" smtClean="0"/>
              <a:t>usar </a:t>
            </a:r>
            <a:r>
              <a:rPr lang="pt-BR" dirty="0" smtClean="0"/>
              <a:t>uma </a:t>
            </a:r>
            <a:r>
              <a:rPr lang="pt-BR" dirty="0" smtClean="0"/>
              <a:t>corrente de ouro.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</a:pPr>
            <a:r>
              <a:rPr lang="pt-BR" dirty="0" smtClean="0"/>
              <a:t>	O rei ofereceu três recompensas para aquele que </a:t>
            </a:r>
            <a:r>
              <a:rPr lang="pt-BR" dirty="0" smtClean="0"/>
              <a:t>podiam </a:t>
            </a:r>
            <a:r>
              <a:rPr lang="pt-BR" dirty="0" smtClean="0"/>
              <a:t>ler o que foi escrito. Todos estes itens fala de uma posição </a:t>
            </a:r>
            <a:r>
              <a:rPr lang="pt-BR" dirty="0" smtClean="0"/>
              <a:t>alta.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	3) “</a:t>
            </a:r>
            <a:r>
              <a:rPr lang="pt-BR" i="1" dirty="0" smtClean="0"/>
              <a:t>TERCEIRO DOMINADOR</a:t>
            </a:r>
            <a:r>
              <a:rPr lang="pt-BR" dirty="0" smtClean="0"/>
              <a:t>” - Foi a posição mais </a:t>
            </a:r>
            <a:r>
              <a:rPr lang="pt-BR" dirty="0" smtClean="0"/>
              <a:t>alta </a:t>
            </a:r>
            <a:r>
              <a:rPr lang="pt-BR" dirty="0" smtClean="0"/>
              <a:t>que Belsazar podia oferecer desde que era o segundo como </a:t>
            </a:r>
            <a:r>
              <a:rPr lang="pt-BR" dirty="0" err="1" smtClean="0"/>
              <a:t>co-regente</a:t>
            </a:r>
            <a:r>
              <a:rPr lang="pt-BR" dirty="0" smtClean="0"/>
              <a:t> com seu pai </a:t>
            </a:r>
            <a:r>
              <a:rPr lang="pt-BR" dirty="0" err="1" smtClean="0"/>
              <a:t>Nabonido</a:t>
            </a:r>
            <a:r>
              <a:rPr lang="pt-BR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2)  Sua Incapacidade (5:8-9)</a:t>
            </a:r>
          </a:p>
          <a:p>
            <a:pPr>
              <a:buNone/>
              <a:tabLst>
                <a:tab pos="1611313" algn="l"/>
              </a:tabLst>
            </a:pPr>
            <a:endParaRPr lang="pt-BR" dirty="0" smtClean="0"/>
          </a:p>
          <a:p>
            <a:pPr marL="233363" indent="-233363">
              <a:buNone/>
            </a:pPr>
            <a:r>
              <a:rPr lang="pt-BR" i="1" dirty="0" smtClean="0"/>
              <a:t>8 </a:t>
            </a:r>
            <a:r>
              <a:rPr lang="pt-BR" i="1" dirty="0"/>
              <a:t>Então entraram todos os sábios do rei; mas não puderam ler o escrito, nem fazer saber ao rei a sua interpretação. 9 Então o rei </a:t>
            </a:r>
            <a:r>
              <a:rPr lang="pt-BR" i="1" dirty="0" err="1"/>
              <a:t>Belsazar</a:t>
            </a:r>
            <a:r>
              <a:rPr lang="pt-BR" i="1" dirty="0"/>
              <a:t> perturbou-se muito, e </a:t>
            </a:r>
            <a:r>
              <a:rPr lang="pt-BR" i="1" dirty="0" err="1"/>
              <a:t>mudou-se-lhe</a:t>
            </a:r>
            <a:r>
              <a:rPr lang="pt-BR" i="1" dirty="0"/>
              <a:t> o semblante; e os seus senhores estavam sobressaltados.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2)  Sua Incapacidade (5:8-9)</a:t>
            </a:r>
          </a:p>
          <a:p>
            <a:pPr>
              <a:buNone/>
            </a:pPr>
            <a:r>
              <a:rPr lang="pt-BR" dirty="0" smtClean="0"/>
              <a:t>	O rei, perturbado por causa da </a:t>
            </a:r>
            <a:r>
              <a:rPr lang="pt-BR" dirty="0" smtClean="0"/>
              <a:t>escrita, </a:t>
            </a:r>
            <a:r>
              <a:rPr lang="pt-BR" dirty="0" smtClean="0"/>
              <a:t>chamou os seus sábios para </a:t>
            </a:r>
            <a:r>
              <a:rPr lang="pt-BR" dirty="0" smtClean="0"/>
              <a:t>lerem </a:t>
            </a:r>
            <a:r>
              <a:rPr lang="pt-BR" dirty="0" smtClean="0"/>
              <a:t>o que estava escrito, mas a sabedoria dos homens </a:t>
            </a:r>
            <a:r>
              <a:rPr lang="pt-BR" dirty="0" smtClean="0"/>
              <a:t>falhara </a:t>
            </a:r>
            <a:r>
              <a:rPr lang="pt-BR" dirty="0" smtClean="0"/>
              <a:t>outra vez:</a:t>
            </a:r>
          </a:p>
          <a:p>
            <a:pPr>
              <a:buNone/>
            </a:pPr>
            <a:endParaRPr lang="pt-BR" sz="1400" dirty="0" smtClean="0"/>
          </a:p>
          <a:p>
            <a:pPr marL="712788" indent="-712788">
              <a:buNone/>
              <a:tabLst>
                <a:tab pos="357188" algn="l"/>
              </a:tabLst>
            </a:pPr>
            <a:r>
              <a:rPr lang="pt-BR" dirty="0" smtClean="0"/>
              <a:t>	1) Primeira vez, no sonho de Nabucodonosor (Cap. 2)</a:t>
            </a:r>
          </a:p>
          <a:p>
            <a:pPr>
              <a:buNone/>
            </a:pPr>
            <a:r>
              <a:rPr lang="pt-BR" dirty="0" smtClean="0"/>
              <a:t>	2) Segunda vez, na visão de Nabucodonosor (Cap. 3)</a:t>
            </a:r>
          </a:p>
          <a:p>
            <a:pPr marL="712788" indent="-712788">
              <a:buNone/>
              <a:tabLst>
                <a:tab pos="357188" algn="l"/>
              </a:tabLst>
            </a:pPr>
            <a:r>
              <a:rPr lang="pt-BR" dirty="0" smtClean="0"/>
              <a:t>	3) Terceira vez agora com a </a:t>
            </a:r>
            <a:r>
              <a:rPr lang="pt-BR" dirty="0" err="1" smtClean="0"/>
              <a:t>escrits</a:t>
            </a:r>
            <a:r>
              <a:rPr lang="pt-BR" dirty="0" smtClean="0"/>
              <a:t> </a:t>
            </a:r>
            <a:r>
              <a:rPr lang="pt-BR" dirty="0" smtClean="0"/>
              <a:t>na parede (Cap. 5)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9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2)  Sua Incapacidade (5:8-9)</a:t>
            </a:r>
          </a:p>
          <a:p>
            <a:pPr>
              <a:buNone/>
            </a:pPr>
            <a:r>
              <a:rPr lang="pt-BR" dirty="0" smtClean="0"/>
              <a:t>	A palavra “</a:t>
            </a:r>
            <a:r>
              <a:rPr lang="pt-BR" i="1" dirty="0" smtClean="0"/>
              <a:t>entraram</a:t>
            </a:r>
            <a:r>
              <a:rPr lang="pt-BR" dirty="0" smtClean="0"/>
              <a:t>” está numa forma no aramaico que indica ação continua. Os sábios, etc., </a:t>
            </a:r>
            <a:r>
              <a:rPr lang="pt-BR" dirty="0" smtClean="0"/>
              <a:t>continuaram </a:t>
            </a:r>
            <a:r>
              <a:rPr lang="pt-BR" dirty="0" smtClean="0"/>
              <a:t>entrando, um após </a:t>
            </a:r>
            <a:r>
              <a:rPr lang="pt-BR" dirty="0" smtClean="0"/>
              <a:t>outro. </a:t>
            </a:r>
            <a:r>
              <a:rPr lang="pt-BR" dirty="0" smtClean="0"/>
              <a:t>Eles não tinham a habilidade </a:t>
            </a:r>
            <a:r>
              <a:rPr lang="pt-BR" dirty="0" smtClean="0"/>
              <a:t>de </a:t>
            </a:r>
            <a:r>
              <a:rPr lang="pt-BR" dirty="0" smtClean="0"/>
              <a:t>ler o que foi escrito, muito menos </a:t>
            </a:r>
            <a:r>
              <a:rPr lang="pt-BR" dirty="0" smtClean="0"/>
              <a:t>de dar </a:t>
            </a:r>
            <a:r>
              <a:rPr lang="pt-BR" dirty="0" smtClean="0"/>
              <a:t>a sua interpretação. Porque eles não </a:t>
            </a:r>
            <a:r>
              <a:rPr lang="pt-BR" dirty="0" smtClean="0"/>
              <a:t>podiam </a:t>
            </a:r>
            <a:r>
              <a:rPr lang="pt-BR" dirty="0" smtClean="0"/>
              <a:t>ler a mensagem? Foi sugerido que talvez foi escrito numa linguagem que só Daniel, sendo um hebreu, podia ler.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29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</a:t>
            </a:fld>
            <a:endParaRPr lang="pt-BR" dirty="0">
              <a:solidFill>
                <a:prstClr val="white"/>
              </a:solidFill>
            </a:endParaRPr>
          </a:p>
        </p:txBody>
      </p:sp>
      <p:pic>
        <p:nvPicPr>
          <p:cNvPr id="5" name="Picture 6" descr="el-sueno-de-nabucodonos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0363" y="137160"/>
            <a:ext cx="2606842" cy="3200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CaixaDeTexto 5"/>
          <p:cNvSpPr txBox="1"/>
          <p:nvPr/>
        </p:nvSpPr>
        <p:spPr>
          <a:xfrm>
            <a:off x="3475568" y="2852936"/>
            <a:ext cx="18722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CAPÍTULO 2</a:t>
            </a:r>
            <a:endParaRPr lang="pt-BR" b="1" dirty="0"/>
          </a:p>
        </p:txBody>
      </p:sp>
      <p:grpSp>
        <p:nvGrpSpPr>
          <p:cNvPr id="8" name="Grupo 7"/>
          <p:cNvGrpSpPr/>
          <p:nvPr/>
        </p:nvGrpSpPr>
        <p:grpSpPr>
          <a:xfrm>
            <a:off x="200720" y="3524056"/>
            <a:ext cx="2520280" cy="3200400"/>
            <a:chOff x="395536" y="2420888"/>
            <a:chExt cx="4392488" cy="4119471"/>
          </a:xfrm>
        </p:grpSpPr>
        <p:pic>
          <p:nvPicPr>
            <p:cNvPr id="9" name="Picture 8" descr="http://herancajudaica.files.wordpress.com/2012/11/daniel-4-iii.png?w=6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1680" y="4221088"/>
              <a:ext cx="3096344" cy="2319271"/>
            </a:xfrm>
            <a:prstGeom prst="rect">
              <a:avLst/>
            </a:prstGeom>
            <a:noFill/>
          </p:spPr>
        </p:pic>
        <p:pic>
          <p:nvPicPr>
            <p:cNvPr id="10" name="Picture 6" descr="http://3.bp.blogspot.com/-zNGuteQ_WMk/UQMk22fJe-I/AAAAAAAAGe8/7F1D0zyGmGM/s1600/prega%C3%A7%C3%A3o+nabucodonosor+daniel+4+sonho+%C3%A1rvore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36" y="2420888"/>
              <a:ext cx="3061366" cy="2304256"/>
            </a:xfrm>
            <a:prstGeom prst="rect">
              <a:avLst/>
            </a:prstGeom>
            <a:noFill/>
          </p:spPr>
        </p:pic>
      </p:grpSp>
      <p:sp>
        <p:nvSpPr>
          <p:cNvPr id="11" name="CaixaDeTexto 10"/>
          <p:cNvSpPr txBox="1"/>
          <p:nvPr/>
        </p:nvSpPr>
        <p:spPr>
          <a:xfrm>
            <a:off x="387905" y="6191577"/>
            <a:ext cx="18722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CAPÍTULO 4</a:t>
            </a:r>
            <a:endParaRPr lang="pt-BR" b="1" dirty="0"/>
          </a:p>
        </p:txBody>
      </p:sp>
      <p:pic>
        <p:nvPicPr>
          <p:cNvPr id="12" name="Picture 4" descr="d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214663" y="137160"/>
            <a:ext cx="2464308" cy="3200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3" name="CaixaDeTexto 12"/>
          <p:cNvSpPr txBox="1"/>
          <p:nvPr/>
        </p:nvSpPr>
        <p:spPr>
          <a:xfrm>
            <a:off x="467544" y="2852936"/>
            <a:ext cx="18722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CAPÍTULO 1</a:t>
            </a:r>
            <a:endParaRPr lang="pt-BR" b="1" dirty="0"/>
          </a:p>
        </p:txBody>
      </p:sp>
      <p:pic>
        <p:nvPicPr>
          <p:cNvPr id="14" name="Picture 11" descr="images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28597" y="140804"/>
            <a:ext cx="2397211" cy="32004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5" name="CaixaDeTexto 14"/>
          <p:cNvSpPr txBox="1"/>
          <p:nvPr/>
        </p:nvSpPr>
        <p:spPr>
          <a:xfrm>
            <a:off x="6391098" y="2852936"/>
            <a:ext cx="18722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CAPÍTULO 3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472371" y="3524056"/>
            <a:ext cx="2088232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ARVORE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283086" y="137160"/>
            <a:ext cx="2088232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FORNALHA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359668" y="137160"/>
            <a:ext cx="2088232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ESTATUA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67544" y="137160"/>
            <a:ext cx="2088232" cy="369332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283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  <p:bldP spid="2" grpId="0" animBg="1"/>
      <p:bldP spid="16" grpId="0" animBg="1"/>
      <p:bldP spid="17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2)  Sua Incapacidade (5:8-9)</a:t>
            </a:r>
          </a:p>
          <a:p>
            <a:pPr>
              <a:buNone/>
            </a:pPr>
            <a:r>
              <a:rPr lang="pt-BR" dirty="0" smtClean="0"/>
              <a:t>	Mas o </a:t>
            </a:r>
            <a:r>
              <a:rPr lang="pt-BR" dirty="0" smtClean="0"/>
              <a:t>conhecimento</a:t>
            </a:r>
            <a:r>
              <a:rPr lang="pt-BR" dirty="0" smtClean="0"/>
              <a:t> </a:t>
            </a:r>
            <a:r>
              <a:rPr lang="pt-BR" dirty="0" smtClean="0"/>
              <a:t>dos sábios de Babilônia faz isso duvidoso. Provavelmente Deus usou formas de letras que mesmo Daniel não </a:t>
            </a:r>
            <a:r>
              <a:rPr lang="pt-BR" dirty="0" smtClean="0"/>
              <a:t>poderia </a:t>
            </a:r>
            <a:r>
              <a:rPr lang="pt-BR" dirty="0" smtClean="0"/>
              <a:t>saber sem a revelação especial de Deus.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2)  Sua Incapacidade (5:8-9)</a:t>
            </a:r>
          </a:p>
          <a:p>
            <a:pPr>
              <a:buNone/>
            </a:pPr>
            <a:r>
              <a:rPr lang="pt-BR" dirty="0" smtClean="0"/>
              <a:t>	Com a inabilidade dos sábios </a:t>
            </a:r>
            <a:r>
              <a:rPr lang="pt-BR" dirty="0" smtClean="0"/>
              <a:t>para lerem </a:t>
            </a:r>
            <a:r>
              <a:rPr lang="pt-BR" dirty="0" smtClean="0"/>
              <a:t>a mensagem, o rei ficou ainda mais perturbado. Se eles não </a:t>
            </a:r>
            <a:r>
              <a:rPr lang="pt-BR" dirty="0" smtClean="0"/>
              <a:t>podiam </a:t>
            </a:r>
            <a:r>
              <a:rPr lang="pt-BR" dirty="0" smtClean="0"/>
              <a:t>a interpretar, ela deve ter uma mensagem pior do que ele imaginava. A palavra “</a:t>
            </a:r>
            <a:r>
              <a:rPr lang="pt-BR" i="1" dirty="0" smtClean="0"/>
              <a:t>muito</a:t>
            </a:r>
            <a:r>
              <a:rPr lang="pt-BR" dirty="0" smtClean="0"/>
              <a:t>” foi adicionada para mostrar </a:t>
            </a:r>
            <a:r>
              <a:rPr lang="pt-BR" dirty="0" smtClean="0"/>
              <a:t>seu </a:t>
            </a:r>
            <a:r>
              <a:rPr lang="pt-BR" dirty="0" smtClean="0"/>
              <a:t>maior estado de agitação. Mais uma vez </a:t>
            </a:r>
            <a:r>
              <a:rPr lang="pt-BR" dirty="0" smtClean="0"/>
              <a:t>a cor </a:t>
            </a:r>
            <a:r>
              <a:rPr lang="pt-BR" dirty="0" smtClean="0"/>
              <a:t>deixou seu rosto, havendo voltado depois </a:t>
            </a:r>
            <a:r>
              <a:rPr lang="pt-BR" dirty="0" smtClean="0"/>
              <a:t>do </a:t>
            </a:r>
            <a:r>
              <a:rPr lang="pt-BR" dirty="0" smtClean="0"/>
              <a:t>primeiro choque.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1)  Sua Chamada (5:7)</a:t>
            </a:r>
          </a:p>
          <a:p>
            <a:pPr>
              <a:buNone/>
              <a:tabLst>
                <a:tab pos="1611313" algn="l"/>
              </a:tabLst>
            </a:pPr>
            <a:r>
              <a:rPr lang="pt-BR" dirty="0" smtClean="0"/>
              <a:t>		2)  Sua Incapacidade (5:8-9)</a:t>
            </a:r>
          </a:p>
          <a:p>
            <a:pPr>
              <a:buNone/>
            </a:pPr>
            <a:r>
              <a:rPr lang="pt-BR" dirty="0" smtClean="0"/>
              <a:t>	Até os convidados </a:t>
            </a:r>
            <a:r>
              <a:rPr lang="pt-BR" dirty="0" smtClean="0"/>
              <a:t>ficaram </a:t>
            </a:r>
            <a:r>
              <a:rPr lang="pt-BR" dirty="0" smtClean="0"/>
              <a:t>perturbados. A palavra “</a:t>
            </a:r>
            <a:r>
              <a:rPr lang="pt-BR" i="1" dirty="0" smtClean="0"/>
              <a:t>sobressaltados</a:t>
            </a:r>
            <a:r>
              <a:rPr lang="pt-BR" dirty="0" smtClean="0"/>
              <a:t>” indica não somente a ideia de alarme, mas também de confusão e movimento agitado. Sem duvida as pessoas estava andando em </a:t>
            </a:r>
            <a:r>
              <a:rPr lang="pt-BR" dirty="0" smtClean="0"/>
              <a:t>toda </a:t>
            </a:r>
            <a:r>
              <a:rPr lang="pt-BR" dirty="0" smtClean="0"/>
              <a:t>parte, falando e fazendo gestos.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/>
              <a:t> </a:t>
            </a:r>
            <a:endParaRPr lang="pt-BR" dirty="0" smtClean="0"/>
          </a:p>
          <a:p>
            <a:pPr marL="284163" indent="-284163">
              <a:buNone/>
            </a:pPr>
            <a:r>
              <a:rPr lang="pt-BR" i="1" dirty="0" smtClean="0"/>
              <a:t>10 </a:t>
            </a:r>
            <a:r>
              <a:rPr lang="pt-BR" i="1" dirty="0"/>
              <a:t>A rainha, por causa das palavras do rei e dos seus senhores, entrou na casa do banquete, e respondeu, dizendo: Ó rei, vive para sempre! Não te perturbem os teus pensamentos, nem se mude o teu semblante</a:t>
            </a:r>
            <a:r>
              <a:rPr lang="pt-BR" i="1" dirty="0" smtClean="0"/>
              <a:t>... </a:t>
            </a: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/>
              <a:t> </a:t>
            </a:r>
            <a:endParaRPr lang="pt-BR" dirty="0" smtClean="0"/>
          </a:p>
          <a:p>
            <a:pPr marL="284163" indent="-284163">
              <a:buNone/>
            </a:pPr>
            <a:r>
              <a:rPr lang="pt-BR" i="1" dirty="0" smtClean="0"/>
              <a:t>... 11 </a:t>
            </a:r>
            <a:r>
              <a:rPr lang="pt-BR" i="1" dirty="0"/>
              <a:t>Há no teu reino um homem, no qual há o espírito dos deuses santos; e nos dias de teu pai se achou nele luz, e inteligência, e sabedoria, como a sabedoria dos deuses; e teu pai, o rei Nabucodonosor, sim, teu pai, o rei, o constituiu mestre dos magos, dos astrólogos, dos caldeus e dos adivinhadores;...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65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/>
              <a:t> </a:t>
            </a:r>
            <a:endParaRPr lang="pt-BR" dirty="0" smtClean="0"/>
          </a:p>
          <a:p>
            <a:pPr marL="284163" indent="-284163">
              <a:buNone/>
            </a:pPr>
            <a:r>
              <a:rPr lang="pt-BR" i="1" dirty="0" smtClean="0"/>
              <a:t>... 12 </a:t>
            </a:r>
            <a:r>
              <a:rPr lang="pt-BR" i="1" dirty="0"/>
              <a:t>Porquanto se achou neste Daniel um espírito excelente, e conhecimento, e entendimento, interpretando sonhos e explicando enigmas, e resolvendo dúvidas, ao qual o rei pôs o nome de </a:t>
            </a:r>
            <a:r>
              <a:rPr lang="pt-BR" i="1" dirty="0" err="1"/>
              <a:t>Beltessazar</a:t>
            </a:r>
            <a:r>
              <a:rPr lang="pt-BR" i="1" dirty="0"/>
              <a:t>. Chame-se, pois, agora Daniel, e ele dará a interpretação.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87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 marL="1597025" indent="-450850">
              <a:buNone/>
              <a:tabLst>
                <a:tab pos="1162050" algn="l"/>
              </a:tabLst>
            </a:pPr>
            <a:r>
              <a:rPr lang="pt-BR" dirty="0" smtClean="0"/>
              <a:t>	c.  A Falha dos Magos (5:7-9)</a:t>
            </a:r>
          </a:p>
          <a:p>
            <a:pPr marL="1597025" indent="-450850">
              <a:buNone/>
              <a:tabLst>
                <a:tab pos="1611313" algn="l"/>
              </a:tabLst>
            </a:pPr>
            <a:r>
              <a:rPr lang="pt-BR" dirty="0" smtClean="0"/>
              <a:t>d.  A Fé da Rainha (5:10-12)</a:t>
            </a:r>
          </a:p>
          <a:p>
            <a:pPr>
              <a:buNone/>
            </a:pPr>
            <a:r>
              <a:rPr lang="pt-BR" dirty="0" smtClean="0"/>
              <a:t>	O presente texto, fala de uma de uma rainha, a senhora rainha, que entendemos ser a mãe do rei Belsazar. São três fatores que </a:t>
            </a:r>
            <a:r>
              <a:rPr lang="pt-BR" dirty="0" smtClean="0"/>
              <a:t>mostram </a:t>
            </a:r>
            <a:r>
              <a:rPr lang="pt-BR" dirty="0" smtClean="0"/>
              <a:t>isso. Primeiro, versículo três fala que as mulheres do rei já estavam presentes.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17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</a:pPr>
            <a:r>
              <a:rPr lang="pt-BR" dirty="0" smtClean="0"/>
              <a:t>	Segundo, ela parece ter um conhecimento de primeira mão sobre Daniel que seria </a:t>
            </a:r>
            <a:r>
              <a:rPr lang="pt-BR" dirty="0" smtClean="0"/>
              <a:t>verdadeiro se </a:t>
            </a:r>
            <a:r>
              <a:rPr lang="pt-BR" dirty="0" smtClean="0"/>
              <a:t>esta mulher </a:t>
            </a:r>
            <a:r>
              <a:rPr lang="pt-BR" dirty="0" smtClean="0"/>
              <a:t>fosse </a:t>
            </a:r>
            <a:r>
              <a:rPr lang="pt-BR" dirty="0" smtClean="0"/>
              <a:t>a filha de Nabucodo­nosor e mulher de </a:t>
            </a:r>
            <a:r>
              <a:rPr lang="pt-BR" dirty="0" err="1" smtClean="0"/>
              <a:t>Nabonido</a:t>
            </a:r>
            <a:r>
              <a:rPr lang="pt-BR" dirty="0" smtClean="0"/>
              <a:t>. Sendo a filha de Nabucodonosor, ela conheceu as histórias acerca de Daniel ligado com seu pai.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</a:pPr>
            <a:r>
              <a:rPr lang="pt-BR" dirty="0" smtClean="0"/>
              <a:t>	Terceiro, o fato de a rainha ter dirigido ao rei, preocu­pado com ele, também atesta a notável exatidão do presente capítulo. Em Babilônia, a rainha-mãe ocupava a mais proeminente posição no palácio real, e tinha plena autoridade </a:t>
            </a:r>
            <a:r>
              <a:rPr lang="pt-BR" dirty="0" smtClean="0"/>
              <a:t>para entrar na </a:t>
            </a:r>
            <a:r>
              <a:rPr lang="pt-BR" dirty="0" smtClean="0"/>
              <a:t>presença de Belsazar sem ser chamada.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</a:pPr>
            <a:r>
              <a:rPr lang="pt-BR" dirty="0" smtClean="0"/>
              <a:t>	A maneira que a rainha mãe referiu </a:t>
            </a:r>
            <a:r>
              <a:rPr lang="pt-BR" dirty="0" smtClean="0"/>
              <a:t>a </a:t>
            </a:r>
            <a:r>
              <a:rPr lang="pt-BR" dirty="0" smtClean="0"/>
              <a:t>Daniel indica que ele não tinha a mesma posição no reino como com Nabucodonosor. Provavelmente todos os sábios de Nabucodonosor foram substituídos 17 anos </a:t>
            </a:r>
            <a:r>
              <a:rPr lang="pt-BR" dirty="0" smtClean="0"/>
              <a:t>antes, </a:t>
            </a:r>
            <a:r>
              <a:rPr lang="pt-BR" dirty="0" smtClean="0"/>
              <a:t>quando </a:t>
            </a:r>
            <a:r>
              <a:rPr lang="pt-BR" dirty="0" err="1" smtClean="0"/>
              <a:t>Nabonido</a:t>
            </a:r>
            <a:r>
              <a:rPr lang="pt-BR" dirty="0" smtClean="0"/>
              <a:t> tomou conta do reino e começou uma nova dinastia. 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39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II. A História das Nações (2-7)</a:t>
            </a:r>
          </a:p>
          <a:p>
            <a:pPr indent="14288">
              <a:buNone/>
            </a:pPr>
            <a:r>
              <a:rPr lang="pt-BR" dirty="0" smtClean="0"/>
              <a:t>A. O Primeiro Sonho de Nabucodonosor (2)</a:t>
            </a:r>
          </a:p>
          <a:p>
            <a:pPr>
              <a:buNone/>
            </a:pPr>
            <a:r>
              <a:rPr lang="pt-BR" dirty="0" smtClean="0"/>
              <a:t>	B. </a:t>
            </a:r>
            <a:r>
              <a:rPr lang="pt-BR" dirty="0" smtClean="0"/>
              <a:t>A Fornalha </a:t>
            </a:r>
            <a:r>
              <a:rPr lang="pt-BR" dirty="0" smtClean="0"/>
              <a:t>de </a:t>
            </a:r>
            <a:r>
              <a:rPr lang="pt-BR" dirty="0" smtClean="0"/>
              <a:t>Nabucodonosor (3)</a:t>
            </a:r>
          </a:p>
          <a:p>
            <a:pPr>
              <a:buNone/>
            </a:pPr>
            <a:r>
              <a:rPr lang="pt-BR" dirty="0" smtClean="0"/>
              <a:t>	C. O Segundo Sonho de Nabucodonosor (4)</a:t>
            </a:r>
          </a:p>
          <a:p>
            <a:pPr>
              <a:buNone/>
            </a:pPr>
            <a:r>
              <a:rPr lang="pt-BR" dirty="0" smtClean="0"/>
              <a:t>	D. A Festa e Queda de Belsazar (5)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</a:pPr>
            <a:r>
              <a:rPr lang="pt-BR" dirty="0" smtClean="0"/>
              <a:t>	Parece que Daniel talvez tinha a sua posição como governador de Babilônia, ou </a:t>
            </a:r>
            <a:r>
              <a:rPr lang="pt-BR" dirty="0" smtClean="0"/>
              <a:t>outra alta posi</a:t>
            </a:r>
            <a:r>
              <a:rPr lang="pt-BR" dirty="0" smtClean="0"/>
              <a:t>ção</a:t>
            </a:r>
            <a:r>
              <a:rPr lang="pt-BR" dirty="0" smtClean="0"/>
              <a:t>, </a:t>
            </a:r>
            <a:r>
              <a:rPr lang="pt-BR" dirty="0" smtClean="0"/>
              <a:t>segundo Daniel 8.27 (“</a:t>
            </a:r>
            <a:r>
              <a:rPr lang="pt-BR" i="1" dirty="0" smtClean="0"/>
              <a:t>tratei do negócio do rei</a:t>
            </a:r>
            <a:r>
              <a:rPr lang="pt-BR" dirty="0" smtClean="0"/>
              <a:t>”) que aconteceu no terceiro ano de Belsazar (Dan. 8.1).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e.  A Interrogação de Daniel (5:13-16) </a:t>
            </a:r>
          </a:p>
          <a:p>
            <a:pPr marL="346075" indent="-346075">
              <a:buNone/>
            </a:pPr>
            <a:r>
              <a:rPr lang="pt-BR" i="1" dirty="0" smtClean="0"/>
              <a:t>13 </a:t>
            </a:r>
            <a:r>
              <a:rPr lang="pt-BR" i="1" dirty="0"/>
              <a:t>Então Daniel foi introduzido à presença do rei. Falou o rei, dizendo a Daniel: És tu aquele Daniel, um dos filhos dos cativos de Judá, que o rei, meu pai, trouxe de Judá? 14 Tenho ouvido dizer a teu respeito que o espírito dos deuses está em ti, e que em ti se acham a luz, e o entendimento e a excelente sabedoria</a:t>
            </a:r>
            <a:r>
              <a:rPr lang="pt-BR" i="1" dirty="0" smtClean="0"/>
              <a:t>... </a:t>
            </a: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e.  A Interrogação de Daniel (5:13-16) </a:t>
            </a:r>
          </a:p>
          <a:p>
            <a:pPr marL="346075" indent="-346075">
              <a:buNone/>
            </a:pPr>
            <a:r>
              <a:rPr lang="pt-BR" dirty="0" smtClean="0"/>
              <a:t>...</a:t>
            </a:r>
            <a:r>
              <a:rPr lang="pt-BR" i="1" dirty="0" smtClean="0"/>
              <a:t>15 </a:t>
            </a:r>
            <a:r>
              <a:rPr lang="pt-BR" i="1" dirty="0"/>
              <a:t>Agora mesmo foram introduzidos à minha presença os sábios e os astrólogos, para lerem este escrito, e me fazerem saber a sua interpretação; mas não puderam dar a interpretação destas palavras</a:t>
            </a:r>
            <a:r>
              <a:rPr lang="pt-BR" i="1" dirty="0" smtClean="0"/>
              <a:t>... </a:t>
            </a:r>
            <a:endParaRPr lang="pt-BR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e.  A Interrogação de Daniel (5:13-16) </a:t>
            </a:r>
          </a:p>
          <a:p>
            <a:pPr marL="346075" indent="-346075">
              <a:buNone/>
            </a:pPr>
            <a:r>
              <a:rPr lang="pt-BR" dirty="0" smtClean="0"/>
              <a:t>...</a:t>
            </a:r>
            <a:r>
              <a:rPr lang="pt-BR" i="1" dirty="0" smtClean="0"/>
              <a:t> 16 </a:t>
            </a:r>
            <a:r>
              <a:rPr lang="pt-BR" i="1" dirty="0"/>
              <a:t>Eu, porém, tenho ouvido dizer de ti que podes dar interpretação e resolver dúvidas. Agora, se puderes ler este escrito, e fazer-me saber a sua interpretação, serás vestido de púrpura, e terás cadeia de ouro ao pescoço e no reino serás o terceiro governante.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5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e.  A Interrogação de Daniel (5:13-16) </a:t>
            </a:r>
          </a:p>
          <a:p>
            <a:pPr>
              <a:buNone/>
            </a:pPr>
            <a:r>
              <a:rPr lang="pt-BR" dirty="0" smtClean="0"/>
              <a:t>	Daniel aparece chegar sem </a:t>
            </a:r>
            <a:r>
              <a:rPr lang="pt-BR" dirty="0" smtClean="0"/>
              <a:t>muita </a:t>
            </a:r>
            <a:r>
              <a:rPr lang="pt-BR" dirty="0" smtClean="0"/>
              <a:t>demora, que sugere que a posição governamental que ele tinha </a:t>
            </a:r>
            <a:r>
              <a:rPr lang="pt-BR" dirty="0" smtClean="0"/>
              <a:t>manteve </a:t>
            </a:r>
            <a:r>
              <a:rPr lang="pt-BR" dirty="0" smtClean="0"/>
              <a:t>Daniel perto do palácio.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60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e.  A Interrogação de Daniel (5:13-16) </a:t>
            </a:r>
          </a:p>
          <a:p>
            <a:pPr>
              <a:buNone/>
            </a:pPr>
            <a:r>
              <a:rPr lang="pt-BR" dirty="0" smtClean="0"/>
              <a:t>	O presente trecho nos apresenta uma pergunta do rei, de singular estranheza. Não é estranho que o rei Belsazar não </a:t>
            </a:r>
            <a:r>
              <a:rPr lang="pt-BR" dirty="0" smtClean="0"/>
              <a:t>conhecesse </a:t>
            </a:r>
            <a:r>
              <a:rPr lang="pt-BR" dirty="0" smtClean="0"/>
              <a:t>Daniel pessoalmente? O trecho revela que Daniel tinha por trás de si um belo testemunho. A frase "tenho ouvido dizer" é usada a fim de indicar que se tratava de um testemunho permanente, que se dava daquele homem de Deus.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c.  A Falha dos Magos (5:7-9)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d.  A Fé da Rainha (5:10-12)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e.  A Interrogação de Daniel (5:13-16) 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 marL="346075" indent="-346075">
              <a:buNone/>
              <a:tabLst>
                <a:tab pos="1968500" algn="l"/>
              </a:tabLst>
            </a:pPr>
            <a:r>
              <a:rPr lang="pt-BR" i="1" dirty="0" smtClean="0"/>
              <a:t>17 </a:t>
            </a:r>
            <a:r>
              <a:rPr lang="pt-BR" i="1" dirty="0"/>
              <a:t>Então respondeu Daniel, e disse na presença do rei: As tuas dádivas fiquem contigo, e dá os teus prêmios a outro; contudo lerei ao rei o escrito, e far-lhe-ei saber a interpretação. 18 Ó rei! Deus, o Altíssimo, deu a Nabucodonosor, teu pai, o reino, e a grandeza, e a glória, e a majestade. 19 E por causa da grandeza, que lhe deu, todos os povos, nações e línguas tremiam e temiam diante dele; a quem queria matava, e a quem queria conservava em vida; e a quem queria engrandecia, e a quem queria abatia</a:t>
            </a:r>
            <a:r>
              <a:rPr lang="pt-BR" i="1" dirty="0" smtClean="0"/>
              <a:t>...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 marL="346075" indent="-346075">
              <a:buNone/>
              <a:tabLst>
                <a:tab pos="1968500" algn="l"/>
              </a:tabLst>
            </a:pPr>
            <a:r>
              <a:rPr lang="pt-BR" i="1" dirty="0" smtClean="0"/>
              <a:t>... 20 </a:t>
            </a:r>
            <a:r>
              <a:rPr lang="pt-BR" i="1" dirty="0"/>
              <a:t>Mas quando o seu coração se exaltou, e o seu espírito se endureceu em soberba, foi derrubado do seu trono real, e passou dele a sua glória. 21 E foi tirado dentre os filhos dos homens, e o seu coração foi feito semelhante ao dos animais, e a sua morada foi com os jumentos monteses; fizeram-no comer a erva como os bois, e do orvalho do céu foi molhado o seu corpo, até que conheceu que Deus, o Altíssimo, tem domínio sobre o reino dos homens, e a quem quer constitui sobre ele.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8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 marL="357188" indent="-357188">
              <a:buNone/>
              <a:tabLst>
                <a:tab pos="1968500" algn="l"/>
              </a:tabLst>
            </a:pPr>
            <a:r>
              <a:rPr lang="pt-BR" dirty="0" smtClean="0"/>
              <a:t>	Daniel recusou os presentes do rei provavelmente para evitar qualquer obrigação para com o rei, e para que ele </a:t>
            </a:r>
            <a:r>
              <a:rPr lang="pt-BR" dirty="0" smtClean="0"/>
              <a:t>pudesse </a:t>
            </a:r>
            <a:r>
              <a:rPr lang="pt-BR" dirty="0" smtClean="0"/>
              <a:t>falar o que queria. (Que ele finalmente </a:t>
            </a:r>
            <a:r>
              <a:rPr lang="pt-BR" dirty="0" smtClean="0"/>
              <a:t>aceitou, </a:t>
            </a:r>
            <a:r>
              <a:rPr lang="pt-BR" dirty="0" smtClean="0"/>
              <a:t>como versículo 29 indica, era provavelmente porque a mensagem foi </a:t>
            </a:r>
            <a:r>
              <a:rPr lang="pt-BR" dirty="0" smtClean="0"/>
              <a:t>dada, </a:t>
            </a:r>
            <a:r>
              <a:rPr lang="pt-BR" dirty="0" smtClean="0"/>
              <a:t>e qualquer observador </a:t>
            </a:r>
            <a:r>
              <a:rPr lang="pt-BR" dirty="0" smtClean="0"/>
              <a:t>poderia pensar </a:t>
            </a:r>
            <a:r>
              <a:rPr lang="pt-BR" dirty="0" smtClean="0"/>
              <a:t>que Daniel estava sendo influenciado por eles. Se o rei ainda queria dar os presentes, foi com ele, e Daniel não precisava </a:t>
            </a:r>
            <a:r>
              <a:rPr lang="pt-BR" dirty="0"/>
              <a:t> </a:t>
            </a:r>
            <a:r>
              <a:rPr lang="pt-BR" dirty="0" smtClean="0"/>
              <a:t>recusar</a:t>
            </a:r>
            <a:r>
              <a:rPr lang="pt-BR" dirty="0" smtClean="0"/>
              <a:t>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49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3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endParaRPr lang="pt-BR" dirty="0"/>
          </a:p>
          <a:p>
            <a:pPr marL="233363" indent="-233363">
              <a:buNone/>
              <a:tabLst>
                <a:tab pos="712788" algn="l"/>
              </a:tabLst>
            </a:pPr>
            <a:r>
              <a:rPr lang="pt-BR" i="1" dirty="0" smtClean="0"/>
              <a:t>1 </a:t>
            </a:r>
            <a:r>
              <a:rPr lang="pt-BR" i="1" dirty="0"/>
              <a:t>O REI </a:t>
            </a:r>
            <a:r>
              <a:rPr lang="pt-BR" i="1" dirty="0" err="1"/>
              <a:t>Belsazar</a:t>
            </a:r>
            <a:r>
              <a:rPr lang="pt-BR" i="1" dirty="0"/>
              <a:t> deu um grande banquete a mil dos seus senhores, e bebeu vinho na presença dos mil. 2 Havendo </a:t>
            </a:r>
            <a:r>
              <a:rPr lang="pt-BR" i="1" dirty="0" err="1"/>
              <a:t>Belsazar</a:t>
            </a:r>
            <a:r>
              <a:rPr lang="pt-BR" i="1" dirty="0"/>
              <a:t> provado o vinho, mandou trazer os vasos de ouro e de prata, que Nabucodonosor, seu pai, tinha tirado do templo que estava em Jerusalém, para que bebessem neles o rei, os seus príncipes, as suas mulheres e concubinas. 3 Então trouxeram os vasos de ouro, que foram tirados do templo da casa de Deus, que estava em Jerusalém, e beberam neles o rei, os seus príncipes, as suas mulheres e concubinas</a:t>
            </a:r>
            <a:r>
              <a:rPr lang="pt-BR" i="1" dirty="0" smtClean="0"/>
              <a:t>...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35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 marL="357188" indent="-357188">
              <a:buNone/>
              <a:tabLst>
                <a:tab pos="1968500" algn="l"/>
              </a:tabLst>
            </a:pPr>
            <a:r>
              <a:rPr lang="pt-BR" dirty="0" smtClean="0"/>
              <a:t>	O versículo 20 mostra que o poder absoluto pode </a:t>
            </a:r>
            <a:r>
              <a:rPr lang="pt-BR" dirty="0" smtClean="0"/>
              <a:t>corromper </a:t>
            </a:r>
            <a:r>
              <a:rPr lang="pt-BR" dirty="0" smtClean="0"/>
              <a:t>a criatura humana. O rei Belsazar tinha atrás de si o exemplo de Nabucodonosor como magna advertência, mas ele não prestou atenção. Ele não aceitou a sabedoria de Deus em seu devido tempo, e por isso tombou!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>
              <a:buNone/>
              <a:tabLst>
                <a:tab pos="1968500" algn="l"/>
              </a:tabLst>
            </a:pPr>
            <a:r>
              <a:rPr lang="pt-BR" dirty="0" smtClean="0"/>
              <a:t>		b)  O Orgulho do Filho (Belsazar) (5:22-24)</a:t>
            </a:r>
          </a:p>
          <a:p>
            <a:pPr marL="346075" indent="-346075">
              <a:buNone/>
            </a:pPr>
            <a:r>
              <a:rPr lang="pt-BR" i="1" dirty="0" smtClean="0"/>
              <a:t>22 </a:t>
            </a:r>
            <a:r>
              <a:rPr lang="pt-BR" i="1" dirty="0"/>
              <a:t>E tu, </a:t>
            </a:r>
            <a:r>
              <a:rPr lang="pt-BR" i="1" dirty="0" err="1"/>
              <a:t>Belsazar</a:t>
            </a:r>
            <a:r>
              <a:rPr lang="pt-BR" i="1" dirty="0"/>
              <a:t>, que és seu filho, não humilhaste o teu coração, ainda que soubeste tudo isto. 23 E te levantaste contra o Senhor do céu, pois foram trazidos à tua presença os vasos da casa dele, e tu, os teus senhores, as tuas mulheres e as tuas concubinas, bebestes vinho neles; além disso, deste louvores aos deuses de prata, de ouro, de bronze, de ferro, de madeira e de pedra</a:t>
            </a:r>
            <a:r>
              <a:rPr lang="pt-BR" i="1" dirty="0" smtClean="0"/>
              <a:t>,...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>
              <a:buNone/>
              <a:tabLst>
                <a:tab pos="1968500" algn="l"/>
              </a:tabLst>
            </a:pPr>
            <a:r>
              <a:rPr lang="pt-BR" dirty="0" smtClean="0"/>
              <a:t>		b)  O Orgulho do Filho (Belsazar) (5:22-24)</a:t>
            </a:r>
          </a:p>
          <a:p>
            <a:pPr marL="346075" indent="-346075">
              <a:buNone/>
            </a:pPr>
            <a:r>
              <a:rPr lang="pt-BR" i="1" dirty="0" smtClean="0"/>
              <a:t>... que </a:t>
            </a:r>
            <a:r>
              <a:rPr lang="pt-BR" i="1" dirty="0"/>
              <a:t>não </a:t>
            </a:r>
            <a:r>
              <a:rPr lang="pt-BR" i="1" dirty="0" err="1"/>
              <a:t>vêem</a:t>
            </a:r>
            <a:r>
              <a:rPr lang="pt-BR" i="1" dirty="0"/>
              <a:t>, não ouvem, nem sabem; mas a Deus, em cuja mão está a tua vida, e de quem são todos os teus caminhos, a ele não glorificaste. 24 Então dele foi enviada aquela parte da mão, que escreveu este escrito.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5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>
              <a:buNone/>
              <a:tabLst>
                <a:tab pos="1968500" algn="l"/>
              </a:tabLst>
            </a:pPr>
            <a:r>
              <a:rPr lang="pt-BR" dirty="0" smtClean="0"/>
              <a:t>		b)  O Orgulho do Filho (Belsazar) (5:22-24)</a:t>
            </a:r>
          </a:p>
          <a:p>
            <a:pPr>
              <a:buNone/>
            </a:pPr>
            <a:r>
              <a:rPr lang="pt-BR" dirty="0" smtClean="0"/>
              <a:t>	Não somente o testemunho de Daniel não mudou durante estes 60 anos de serviço no palácio, mas Daniel, mesmo com uma idade avançada, ainda não tinha medo de expor os pecados do rei.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21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>
              <a:buNone/>
              <a:tabLst>
                <a:tab pos="1968500" algn="l"/>
              </a:tabLst>
            </a:pPr>
            <a:r>
              <a:rPr lang="pt-BR" dirty="0" smtClean="0"/>
              <a:t>		b)  O Orgulho do Filho (Belsazar) (5:22-24)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sz="2300" dirty="0" smtClean="0"/>
              <a:t>A frase “</a:t>
            </a:r>
            <a:r>
              <a:rPr lang="pt-BR" sz="2300" i="1" dirty="0" smtClean="0"/>
              <a:t>ainda que soubeste de tudo isto</a:t>
            </a:r>
            <a:r>
              <a:rPr lang="pt-BR" sz="2300" dirty="0" smtClean="0"/>
              <a:t>” mostra que Belsazar conheceu </a:t>
            </a:r>
            <a:r>
              <a:rPr lang="pt-BR" sz="2300" dirty="0" smtClean="0"/>
              <a:t>tudo </a:t>
            </a:r>
            <a:r>
              <a:rPr lang="pt-BR" sz="2300" dirty="0" smtClean="0"/>
              <a:t>que Daniel falou acerca da humilhação do rei Nabucodono­sor. Belsazar não era inocente e não tinha qualquer desculpa para profanar os vasos de Jeová. Ele fez </a:t>
            </a:r>
            <a:r>
              <a:rPr lang="pt-BR" sz="2300" dirty="0" smtClean="0"/>
              <a:t>tudo </a:t>
            </a:r>
            <a:r>
              <a:rPr lang="pt-BR" sz="2300" dirty="0" smtClean="0"/>
              <a:t>mesmo sabendo </a:t>
            </a:r>
            <a:r>
              <a:rPr lang="pt-BR" sz="2300" dirty="0" smtClean="0"/>
              <a:t>da </a:t>
            </a:r>
            <a:r>
              <a:rPr lang="pt-BR" sz="2300" dirty="0" smtClean="0"/>
              <a:t>verdade, porque ele queria mostrar que não foi intimidado pelo Deus dos judeus. Daniel mostra que as ações de Belsazar eram </a:t>
            </a:r>
            <a:r>
              <a:rPr lang="pt-BR" sz="2300" dirty="0" smtClean="0"/>
              <a:t>dirigidas </a:t>
            </a:r>
            <a:r>
              <a:rPr lang="pt-BR" sz="2300" dirty="0" smtClean="0"/>
              <a:t>“</a:t>
            </a:r>
            <a:r>
              <a:rPr lang="pt-BR" sz="2300" i="1" dirty="0" smtClean="0"/>
              <a:t>contra </a:t>
            </a:r>
            <a:r>
              <a:rPr lang="pt-BR" sz="2300" i="1" dirty="0" smtClean="0"/>
              <a:t>o </a:t>
            </a:r>
            <a:r>
              <a:rPr lang="pt-BR" sz="2300" i="1" dirty="0" smtClean="0"/>
              <a:t>Senhor do céu</a:t>
            </a:r>
            <a:r>
              <a:rPr lang="pt-BR" sz="2300" dirty="0" smtClean="0"/>
              <a:t>”. 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968500" algn="l"/>
              </a:tabLst>
            </a:pPr>
            <a:r>
              <a:rPr lang="pt-BR" dirty="0" smtClean="0"/>
              <a:t>	a)  A Humildade do Pai (Nabucodonosor) (5:17-21) </a:t>
            </a:r>
          </a:p>
          <a:p>
            <a:pPr>
              <a:buNone/>
              <a:tabLst>
                <a:tab pos="1968500" algn="l"/>
              </a:tabLst>
            </a:pPr>
            <a:r>
              <a:rPr lang="pt-BR" dirty="0" smtClean="0"/>
              <a:t>		b)  O Orgulho do Filho (Belsazar) (5:22-24)</a:t>
            </a:r>
          </a:p>
          <a:p>
            <a:pPr>
              <a:buNone/>
            </a:pPr>
            <a:r>
              <a:rPr lang="pt-BR" dirty="0" smtClean="0"/>
              <a:t>	</a:t>
            </a:r>
          </a:p>
          <a:p>
            <a:pPr>
              <a:buNone/>
            </a:pPr>
            <a:r>
              <a:rPr lang="pt-BR" dirty="0" smtClean="0"/>
              <a:t>	Daniel </a:t>
            </a:r>
            <a:r>
              <a:rPr lang="pt-BR" dirty="0" smtClean="0"/>
              <a:t>usou de muita </a:t>
            </a:r>
            <a:r>
              <a:rPr lang="pt-BR" dirty="0" smtClean="0"/>
              <a:t>ousadia para mostrar a falsidade dos deusas de Belsazar. Daniel não tinha medo de um simples rei!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r>
              <a:rPr lang="pt-BR" dirty="0" smtClean="0"/>
              <a:t>	2)  A Mensagem (5:25)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endParaRPr lang="pt-BR" dirty="0" smtClean="0"/>
          </a:p>
          <a:p>
            <a:pPr marL="346075" indent="-346075">
              <a:buNone/>
            </a:pPr>
            <a:r>
              <a:rPr lang="pt-BR" dirty="0" smtClean="0"/>
              <a:t>25 </a:t>
            </a:r>
            <a:r>
              <a:rPr lang="pt-BR" dirty="0"/>
              <a:t>Este, pois, é o escrito que se escreveu: MENE, MENE, TEQUEL, UFARSIM.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r>
              <a:rPr lang="pt-BR" dirty="0" smtClean="0"/>
              <a:t>	2)  A Mensagem (5:25)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A mensagem era simples com apenas três palavras diferentes, com a primeira sendo repetida. As palavras na parede significavam literal­mente: Contado, Contado, Pesado, e Dividi­dos. Deus anuncia, através daquela escritura, que faltava justiça para a Babilônia e, simultanea­mente, é decretada a destruição do reino.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60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r>
              <a:rPr lang="pt-BR" dirty="0" smtClean="0"/>
              <a:t>	2)  A Mensagem (5:25)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3)  A Significação da Mensagem (5:26-28)</a:t>
            </a:r>
          </a:p>
          <a:p>
            <a:pPr>
              <a:buNone/>
            </a:pPr>
            <a:endParaRPr lang="pt-BR" dirty="0" smtClean="0"/>
          </a:p>
          <a:p>
            <a:pPr marL="346075" indent="-346075">
              <a:buNone/>
            </a:pPr>
            <a:r>
              <a:rPr lang="pt-BR" i="1" dirty="0" smtClean="0"/>
              <a:t>26 </a:t>
            </a:r>
            <a:r>
              <a:rPr lang="pt-BR" i="1" dirty="0"/>
              <a:t>Esta é a interpretação daquilo: MENE: Contou Deus o teu reino, e o acabou. 27 TEQUEL: Pesado foste na balança, e foste achado em falta. 28 PERES: Dividido foi o teu reino, e dado aos medos e aos persas.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r>
              <a:rPr lang="pt-BR" dirty="0" smtClean="0"/>
              <a:t>	2)  A Mensagem (5:25)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3)  A Significação da Mensagem (5:26-28)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* MENE é um particípio passado que quer dizer "designado", isto significou, em outras palavras: "os dias de seu reino já foram conta­dos". Deus havia "numerado" (</a:t>
            </a:r>
            <a:r>
              <a:rPr lang="pt-BR" dirty="0" err="1" smtClean="0"/>
              <a:t>mena</a:t>
            </a:r>
            <a:r>
              <a:rPr lang="pt-BR" dirty="0" smtClean="0"/>
              <a:t>) os dias da duração do reino. Este número já </a:t>
            </a:r>
            <a:r>
              <a:rPr lang="pt-BR" dirty="0" smtClean="0"/>
              <a:t>se </a:t>
            </a:r>
            <a:r>
              <a:rPr lang="pt-BR" dirty="0" smtClean="0"/>
              <a:t>esgotou.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59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7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  <a:tabLst>
                <a:tab pos="712788" algn="l"/>
              </a:tabLst>
            </a:pPr>
            <a:endParaRPr lang="pt-BR" dirty="0"/>
          </a:p>
          <a:p>
            <a:pPr marL="0" indent="0">
              <a:buNone/>
              <a:tabLst>
                <a:tab pos="712788" algn="l"/>
              </a:tabLst>
            </a:pPr>
            <a:r>
              <a:rPr lang="pt-BR" i="1" dirty="0" smtClean="0"/>
              <a:t>... </a:t>
            </a:r>
            <a:r>
              <a:rPr lang="pt-BR" i="1" dirty="0"/>
              <a:t>4 Beberam o vinho, e deram louvores aos deuses de ouro, de prata, de bronze, de ferro, de madeira, e de pedra</a:t>
            </a:r>
            <a:r>
              <a:rPr lang="pt-BR" i="1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r>
              <a:rPr lang="pt-BR" dirty="0" smtClean="0"/>
              <a:t>	2)  A Mensagem (5:25)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3)  A Significação da Mensagem (5:26-28)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* TEQUEL (</a:t>
            </a:r>
            <a:r>
              <a:rPr lang="pt-BR" dirty="0" err="1" smtClean="0"/>
              <a:t>heb</a:t>
            </a:r>
            <a:r>
              <a:rPr lang="pt-BR" dirty="0" smtClean="0"/>
              <a:t>. </a:t>
            </a:r>
            <a:r>
              <a:rPr lang="pt-BR" dirty="0" err="1" smtClean="0"/>
              <a:t>seqel</a:t>
            </a:r>
            <a:r>
              <a:rPr lang="pt-BR" dirty="0" smtClean="0"/>
              <a:t>) é tomada na sua forma verbal, signifi­cando "pesado" ou "avaliado". A </a:t>
            </a:r>
            <a:r>
              <a:rPr lang="pt-BR" dirty="0" err="1" smtClean="0"/>
              <a:t>idéia</a:t>
            </a:r>
            <a:r>
              <a:rPr lang="pt-BR" dirty="0" smtClean="0"/>
              <a:t> está presente em I Samuel 2:3, "</a:t>
            </a:r>
            <a:r>
              <a:rPr lang="pt-BR" i="1" dirty="0" smtClean="0"/>
              <a:t>...porque o Senhor é o Deus da sabedoria, e por ele são as obras pesadas na balança.</a:t>
            </a:r>
            <a:r>
              <a:rPr lang="pt-BR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r>
              <a:rPr lang="pt-BR" dirty="0" smtClean="0"/>
              <a:t>	2)  A Mensagem (5:25)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3)  A Significação da Mensagem (5:26-28)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* UFARSIM: Ao ler o escrito na parede, Daniel leu “</a:t>
            </a:r>
            <a:r>
              <a:rPr lang="pt-BR" dirty="0" err="1" smtClean="0"/>
              <a:t>ufarsim</a:t>
            </a:r>
            <a:r>
              <a:rPr lang="pt-BR" dirty="0" smtClean="0"/>
              <a:t>”; mas ao dar a interpretação, empregou a forma “</a:t>
            </a:r>
            <a:r>
              <a:rPr lang="pt-BR" dirty="0" err="1" smtClean="0"/>
              <a:t>peres</a:t>
            </a:r>
            <a:r>
              <a:rPr lang="pt-BR" dirty="0" smtClean="0"/>
              <a:t>”. O “u” é a conjunção aramaica “e”, que seria omitida ao ser dada a interpretação. “</a:t>
            </a:r>
            <a:r>
              <a:rPr lang="pt-BR" dirty="0" err="1" smtClean="0"/>
              <a:t>Farsim</a:t>
            </a:r>
            <a:r>
              <a:rPr lang="pt-BR" dirty="0" smtClean="0"/>
              <a:t>” é a forma plural, enquanto que “</a:t>
            </a:r>
            <a:r>
              <a:rPr lang="pt-BR" dirty="0" err="1" smtClean="0"/>
              <a:t>peres</a:t>
            </a:r>
            <a:r>
              <a:rPr lang="pt-BR" dirty="0" smtClean="0"/>
              <a:t>” é singular. Esta palavra tem o sentido “</a:t>
            </a:r>
            <a:r>
              <a:rPr lang="pt-BR" i="1" dirty="0" smtClean="0"/>
              <a:t>e dividido</a:t>
            </a:r>
            <a:r>
              <a:rPr lang="pt-BR" dirty="0" smtClean="0"/>
              <a:t>”. Isso mostrava que o reino de Belsazar estava para ser dividido entre os medos e os persas.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1)  A Razão Para O Escrito (5:17-24)</a:t>
            </a:r>
          </a:p>
          <a:p>
            <a:pPr marL="2417763" indent="-2417763">
              <a:buNone/>
              <a:tabLst>
                <a:tab pos="1519238" algn="l"/>
                <a:tab pos="1968500" algn="l"/>
              </a:tabLst>
            </a:pPr>
            <a:r>
              <a:rPr lang="pt-BR" dirty="0" smtClean="0"/>
              <a:t>	2)  A Mensagem (5:25)</a:t>
            </a:r>
          </a:p>
          <a:p>
            <a:pPr>
              <a:buNone/>
              <a:tabLst>
                <a:tab pos="1519238" algn="l"/>
              </a:tabLst>
            </a:pPr>
            <a:r>
              <a:rPr lang="pt-BR" dirty="0" smtClean="0"/>
              <a:t>		3)  A Significação da Mensagem (5:26-28)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Sem dúvida as palavras de Daniel </a:t>
            </a:r>
            <a:r>
              <a:rPr lang="pt-BR" dirty="0" smtClean="0"/>
              <a:t>tinham </a:t>
            </a:r>
            <a:r>
              <a:rPr lang="pt-BR" dirty="0" smtClean="0"/>
              <a:t>um grande efeito sobre o rei e aqueles presentes. Que contraste com a maneira que a festa começou e como ela terminou.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 marL="346075" indent="-346075">
              <a:buNone/>
            </a:pPr>
            <a:endParaRPr lang="pt-BR" dirty="0"/>
          </a:p>
          <a:p>
            <a:pPr marL="346075" indent="-346075">
              <a:buNone/>
            </a:pPr>
            <a:r>
              <a:rPr lang="pt-BR" i="1" dirty="0" smtClean="0"/>
              <a:t>29 </a:t>
            </a:r>
            <a:r>
              <a:rPr lang="pt-BR" i="1" dirty="0"/>
              <a:t>Então mandou </a:t>
            </a:r>
            <a:r>
              <a:rPr lang="pt-BR" i="1" dirty="0" err="1"/>
              <a:t>Belsazar</a:t>
            </a:r>
            <a:r>
              <a:rPr lang="pt-BR" i="1" dirty="0"/>
              <a:t> que vestissem a Daniel de púrpura, e que lhe pusessem uma cadeia de ouro ao pescoço, e proclamassem a respeito dele que havia de ser o terceiro no governo do seu reino.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Desde que Belsazar iria morrer </a:t>
            </a:r>
            <a:r>
              <a:rPr lang="pt-BR" dirty="0" smtClean="0"/>
              <a:t>naquele </a:t>
            </a:r>
            <a:r>
              <a:rPr lang="pt-BR" dirty="0" smtClean="0"/>
              <a:t>noite, as instruções acerca de Daniel foram </a:t>
            </a:r>
            <a:r>
              <a:rPr lang="pt-BR" dirty="0" smtClean="0"/>
              <a:t>dadas </a:t>
            </a:r>
            <a:r>
              <a:rPr lang="pt-BR" dirty="0" smtClean="0"/>
              <a:t>imediatamente, provavelmente enquanto todos </a:t>
            </a:r>
            <a:r>
              <a:rPr lang="pt-BR" dirty="0" smtClean="0"/>
              <a:t>estavam </a:t>
            </a:r>
            <a:r>
              <a:rPr lang="pt-BR" dirty="0" smtClean="0"/>
              <a:t>presentes. Temos que dar </a:t>
            </a:r>
            <a:r>
              <a:rPr lang="pt-BR" dirty="0" smtClean="0"/>
              <a:t>a </a:t>
            </a:r>
            <a:r>
              <a:rPr lang="pt-BR" dirty="0" err="1" smtClean="0"/>
              <a:t>Belsazar</a:t>
            </a:r>
            <a:r>
              <a:rPr lang="pt-BR" dirty="0" err="1"/>
              <a:t>,</a:t>
            </a:r>
            <a:r>
              <a:rPr lang="pt-BR" dirty="0" err="1" smtClean="0"/>
              <a:t>crédito</a:t>
            </a:r>
            <a:r>
              <a:rPr lang="pt-BR" dirty="0" smtClean="0"/>
              <a:t> </a:t>
            </a:r>
            <a:r>
              <a:rPr lang="pt-BR" dirty="0" smtClean="0"/>
              <a:t>de ter a compostura de fazer isso. Será que isso indica que Belsazar reconheceu a verdade das palavras de Daniel?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64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86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 marL="346075" indent="-346075">
              <a:buNone/>
            </a:pPr>
            <a:endParaRPr lang="pt-BR" dirty="0"/>
          </a:p>
          <a:p>
            <a:pPr marL="346075" indent="-346075">
              <a:buNone/>
            </a:pPr>
            <a:r>
              <a:rPr lang="pt-BR" i="1" dirty="0" smtClean="0"/>
              <a:t>30 </a:t>
            </a:r>
            <a:r>
              <a:rPr lang="pt-BR" i="1" dirty="0"/>
              <a:t>Naquela noite foi morto </a:t>
            </a:r>
            <a:r>
              <a:rPr lang="pt-BR" i="1" dirty="0" err="1"/>
              <a:t>Belsazar</a:t>
            </a:r>
            <a:r>
              <a:rPr lang="pt-BR" i="1" dirty="0"/>
              <a:t>, rei dos caldeus. 31 E Dario, o medo, ocupou o reino, sendo da idade de sessenta e dois anos.</a:t>
            </a:r>
            <a:endParaRPr lang="pt-BR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65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exercito do inimigo deveria </a:t>
            </a:r>
            <a:r>
              <a:rPr lang="pt-BR" dirty="0" smtClean="0"/>
              <a:t>estar entrando </a:t>
            </a:r>
            <a:r>
              <a:rPr lang="pt-BR" dirty="0" smtClean="0"/>
              <a:t>na cidade durante estes acontecimentos. A história diz que a cidade de Babilônia foi tomada de noite, durante uma orgia, sem que o rei e os habitantes oferecessem qualquer resist­ência. A </a:t>
            </a:r>
            <a:r>
              <a:rPr lang="pt-BR" dirty="0" smtClean="0"/>
              <a:t>queda </a:t>
            </a:r>
            <a:r>
              <a:rPr lang="pt-BR" dirty="0" smtClean="0"/>
              <a:t>de Babilônia aconteceu assim...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66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16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Dois anos depois </a:t>
            </a:r>
            <a:r>
              <a:rPr lang="pt-BR" dirty="0" smtClean="0"/>
              <a:t>da </a:t>
            </a:r>
            <a:r>
              <a:rPr lang="pt-BR" dirty="0" smtClean="0"/>
              <a:t>morte de Nabucodonosor, começou uma guerra entre Babilônia e os Medos. Esta guerra continuou por uns 20 anos. Finalmente o rei dos Medos cujo sobre nome era Dario, chamou o seu sobrinho, Ciro, para vir e ajudar ele na guerra. No terceiro ano de Belsazar, o exercito de Babilônia encontrou o exercito de Ciro bem no norte e foi derrotado.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Os babilônios </a:t>
            </a:r>
            <a:r>
              <a:rPr lang="pt-BR" dirty="0" smtClean="0"/>
              <a:t>fugiram </a:t>
            </a:r>
            <a:r>
              <a:rPr lang="pt-BR" dirty="0" smtClean="0"/>
              <a:t>para a proteção dos muros de Babilônia, mas </a:t>
            </a:r>
            <a:r>
              <a:rPr lang="pt-BR" dirty="0" err="1" smtClean="0"/>
              <a:t>Nabonido</a:t>
            </a:r>
            <a:r>
              <a:rPr lang="pt-BR" dirty="0" smtClean="0"/>
              <a:t> foi para um outro lugar. Ciro continuou </a:t>
            </a:r>
            <a:r>
              <a:rPr lang="pt-BR" dirty="0" smtClean="0"/>
              <a:t>em </a:t>
            </a:r>
            <a:r>
              <a:rPr lang="pt-BR" dirty="0" smtClean="0"/>
              <a:t>direção de Babilônia derrotando uma cidade depois </a:t>
            </a:r>
            <a:r>
              <a:rPr lang="pt-BR" dirty="0" smtClean="0"/>
              <a:t>da </a:t>
            </a:r>
            <a:r>
              <a:rPr lang="pt-BR" dirty="0" smtClean="0"/>
              <a:t>outra. </a:t>
            </a:r>
            <a:r>
              <a:rPr lang="pt-BR" dirty="0" smtClean="0"/>
              <a:t>Finalmente, </a:t>
            </a:r>
            <a:r>
              <a:rPr lang="pt-BR" dirty="0" smtClean="0"/>
              <a:t>Ciro começou um sítio contra a cidade de Babilônia. Os soldados fortaleceram e preparam-se atrás dos grandes muros </a:t>
            </a:r>
            <a:r>
              <a:rPr lang="pt-BR" dirty="0" smtClean="0"/>
              <a:t>(</a:t>
            </a:r>
            <a:r>
              <a:rPr lang="pt-BR" dirty="0" smtClean="0"/>
              <a:t>90 metros de altura) e inexpugnáveis.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Não era razão para preocupação, </a:t>
            </a:r>
            <a:r>
              <a:rPr lang="pt-BR" dirty="0" smtClean="0"/>
              <a:t>tinham </a:t>
            </a:r>
            <a:r>
              <a:rPr lang="pt-BR" dirty="0" smtClean="0"/>
              <a:t>bastante comida dentro da cidade para mais de cinco anos, e o rio Eufrates corria no meio da cidade fornecendo </a:t>
            </a:r>
            <a:r>
              <a:rPr lang="pt-BR" dirty="0" smtClean="0"/>
              <a:t> </a:t>
            </a:r>
            <a:r>
              <a:rPr lang="pt-BR" dirty="0" smtClean="0"/>
              <a:t>água </a:t>
            </a:r>
            <a:r>
              <a:rPr lang="pt-BR" dirty="0" smtClean="0"/>
              <a:t>mais do </a:t>
            </a:r>
            <a:r>
              <a:rPr lang="pt-BR" dirty="0" smtClean="0"/>
              <a:t>que suficiente.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69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No </a:t>
            </a:r>
            <a:r>
              <a:rPr lang="pt-BR" dirty="0" smtClean="0"/>
              <a:t>capítulo </a:t>
            </a:r>
            <a:r>
              <a:rPr lang="pt-BR" dirty="0" smtClean="0"/>
              <a:t>5, </a:t>
            </a:r>
            <a:r>
              <a:rPr lang="pt-BR" dirty="0" smtClean="0"/>
              <a:t>as palavras de Daniel são encontradas </a:t>
            </a:r>
            <a:r>
              <a:rPr lang="pt-BR" dirty="0" smtClean="0"/>
              <a:t>novamente. </a:t>
            </a:r>
            <a:r>
              <a:rPr lang="pt-BR" dirty="0" smtClean="0"/>
              <a:t>Esta história </a:t>
            </a:r>
            <a:r>
              <a:rPr lang="pt-BR" dirty="0" smtClean="0"/>
              <a:t>escrita </a:t>
            </a:r>
            <a:r>
              <a:rPr lang="pt-BR" dirty="0" smtClean="0"/>
              <a:t>por Daniel aconteceu muitas anos depois </a:t>
            </a:r>
            <a:r>
              <a:rPr lang="pt-BR" dirty="0" smtClean="0"/>
              <a:t>do </a:t>
            </a:r>
            <a:r>
              <a:rPr lang="pt-BR" dirty="0" smtClean="0"/>
              <a:t>capítulo </a:t>
            </a:r>
            <a:r>
              <a:rPr lang="pt-BR" dirty="0" smtClean="0"/>
              <a:t>4. </a:t>
            </a:r>
            <a:r>
              <a:rPr lang="pt-BR" dirty="0" smtClean="0"/>
              <a:t>Depois </a:t>
            </a:r>
            <a:r>
              <a:rPr lang="pt-BR" dirty="0" smtClean="0"/>
              <a:t>da </a:t>
            </a:r>
            <a:r>
              <a:rPr lang="pt-BR" dirty="0" smtClean="0"/>
              <a:t>morte de Nabucodonosor, seu filho </a:t>
            </a:r>
            <a:r>
              <a:rPr lang="pt-BR" dirty="0" err="1" smtClean="0"/>
              <a:t>Amel-Marduque</a:t>
            </a:r>
            <a:r>
              <a:rPr lang="pt-BR" dirty="0" smtClean="0"/>
              <a:t> (562-560 </a:t>
            </a:r>
            <a:r>
              <a:rPr lang="pt-BR" dirty="0"/>
              <a:t>a</a:t>
            </a:r>
            <a:r>
              <a:rPr lang="pt-BR" dirty="0" smtClean="0"/>
              <a:t>.C.) reinou </a:t>
            </a:r>
            <a:r>
              <a:rPr lang="pt-BR" dirty="0" smtClean="0"/>
              <a:t>em </a:t>
            </a:r>
            <a:r>
              <a:rPr lang="pt-BR" dirty="0" smtClean="0"/>
              <a:t>seu lugar. A Bíblia </a:t>
            </a:r>
            <a:r>
              <a:rPr lang="pt-BR" dirty="0" smtClean="0"/>
              <a:t>o chama pelo </a:t>
            </a:r>
            <a:r>
              <a:rPr lang="pt-BR" dirty="0" smtClean="0"/>
              <a:t>nome de </a:t>
            </a:r>
            <a:r>
              <a:rPr lang="pt-BR" dirty="0" err="1" smtClean="0"/>
              <a:t>Evil-Merodaque</a:t>
            </a:r>
            <a:r>
              <a:rPr lang="pt-BR" dirty="0" smtClean="0"/>
              <a:t>. Foi </a:t>
            </a:r>
            <a:r>
              <a:rPr lang="pt-BR" dirty="0" err="1" smtClean="0"/>
              <a:t>Evil-Merodaque</a:t>
            </a:r>
            <a:r>
              <a:rPr lang="pt-BR" dirty="0" smtClean="0"/>
              <a:t> que libertou Joaquim, rei de Judá, do aprisionamento no primeiro ano de seu reinado (II Reis 25.27-30, Jer. 52.31-34). </a:t>
            </a:r>
            <a:r>
              <a:rPr lang="pt-BR" dirty="0" smtClean="0"/>
              <a:t>Conforme </a:t>
            </a:r>
            <a:r>
              <a:rPr lang="pt-BR" dirty="0" err="1" smtClean="0"/>
              <a:t>Josefo</a:t>
            </a:r>
            <a:r>
              <a:rPr lang="pt-BR" dirty="0" smtClean="0"/>
              <a:t>, ele governou “sem lei e devassame­nto”. Depois de reinar apenas dois anos, ele foi morto numa armadilha feita </a:t>
            </a:r>
            <a:r>
              <a:rPr lang="pt-BR" dirty="0" smtClean="0"/>
              <a:t>pelo </a:t>
            </a:r>
            <a:r>
              <a:rPr lang="pt-BR" dirty="0" smtClean="0"/>
              <a:t>seu cunhado </a:t>
            </a:r>
            <a:r>
              <a:rPr lang="pt-BR" dirty="0" err="1" smtClean="0"/>
              <a:t>Neriglissar</a:t>
            </a:r>
            <a:r>
              <a:rPr lang="pt-BR" dirty="0" smtClean="0"/>
              <a:t>, em agosto de 560 a.C.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54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Mas eles não conheceram as Escrituras dos judeus, e o fato que uns 175 anos antes Deus tinha falado pelo seu profeta Isaías que um homem chamado Ciro conquistaria a cidade. Note bem que Ciro, que ainda não tinha sido nascido, foi chamado pelo seu nome! (Isaías 44:28-45:6)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70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Ciro, um general muito sábio, decidiu que a única maneira </a:t>
            </a:r>
            <a:r>
              <a:rPr lang="pt-BR" dirty="0" smtClean="0"/>
              <a:t>para </a:t>
            </a:r>
            <a:r>
              <a:rPr lang="pt-BR" dirty="0" smtClean="0"/>
              <a:t>entrar na cidade de Babilônia seria pelo rio. </a:t>
            </a:r>
            <a:r>
              <a:rPr lang="pt-BR" dirty="0" smtClean="0"/>
              <a:t>Seus homens começaram </a:t>
            </a:r>
            <a:r>
              <a:rPr lang="pt-BR" dirty="0" smtClean="0"/>
              <a:t>cavando novos canais, uns 4 ou 5 quilômetros além da </a:t>
            </a:r>
            <a:r>
              <a:rPr lang="pt-BR" dirty="0" smtClean="0"/>
              <a:t>cidade, </a:t>
            </a:r>
            <a:r>
              <a:rPr lang="pt-BR" dirty="0" smtClean="0"/>
              <a:t>ao lado do </a:t>
            </a:r>
            <a:r>
              <a:rPr lang="pt-BR" dirty="0" smtClean="0"/>
              <a:t>rio, </a:t>
            </a:r>
            <a:r>
              <a:rPr lang="pt-BR" dirty="0" smtClean="0"/>
              <a:t>mas indo </a:t>
            </a:r>
            <a:r>
              <a:rPr lang="pt-BR" dirty="0" smtClean="0"/>
              <a:t>em volta </a:t>
            </a:r>
            <a:r>
              <a:rPr lang="pt-BR" dirty="0" smtClean="0"/>
              <a:t>da cidade. Isso levou bastante tempo, mas com os guerreiros ao redor da cidade, ninguém podia entrar </a:t>
            </a:r>
            <a:r>
              <a:rPr lang="pt-BR" dirty="0" smtClean="0"/>
              <a:t>para contar </a:t>
            </a:r>
            <a:r>
              <a:rPr lang="pt-BR" dirty="0" smtClean="0"/>
              <a:t>os planos ou sair para descobrir o plano.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71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Quando tudo estava pronto, Ciro deu a ordem para </a:t>
            </a:r>
            <a:r>
              <a:rPr lang="pt-BR" dirty="0" smtClean="0"/>
              <a:t>dividir </a:t>
            </a:r>
            <a:r>
              <a:rPr lang="pt-BR" dirty="0" smtClean="0"/>
              <a:t>as águas para os seus novos canais. Ele já tinha dividido </a:t>
            </a:r>
            <a:r>
              <a:rPr lang="pt-BR" dirty="0" smtClean="0"/>
              <a:t>suas tropas </a:t>
            </a:r>
            <a:r>
              <a:rPr lang="pt-BR" dirty="0" smtClean="0"/>
              <a:t>em três grupos: um para </a:t>
            </a:r>
            <a:r>
              <a:rPr lang="pt-BR" dirty="0" smtClean="0"/>
              <a:t>dividir </a:t>
            </a:r>
            <a:r>
              <a:rPr lang="pt-BR" dirty="0" smtClean="0"/>
              <a:t>as águas, um em cada lado da cidade (a entrada das águas e a saída das águas). Ciro só tinha de esperar </a:t>
            </a:r>
            <a:r>
              <a:rPr lang="pt-BR" dirty="0" smtClean="0"/>
              <a:t>as águas baixarem</a:t>
            </a:r>
            <a:r>
              <a:rPr lang="pt-BR" dirty="0" smtClean="0"/>
              <a:t>, e, então, entrar pelo leito do rio, seco. A cidade assim foi </a:t>
            </a:r>
            <a:r>
              <a:rPr lang="pt-BR" dirty="0" smtClean="0"/>
              <a:t>tomada </a:t>
            </a:r>
            <a:r>
              <a:rPr lang="pt-BR" dirty="0" smtClean="0"/>
              <a:t>basicamente sem luta. Mais </a:t>
            </a:r>
            <a:r>
              <a:rPr lang="pt-BR" dirty="0" smtClean="0"/>
              <a:t>tarde, </a:t>
            </a:r>
            <a:r>
              <a:rPr lang="pt-BR" dirty="0" err="1" smtClean="0"/>
              <a:t>Nabonido</a:t>
            </a:r>
            <a:r>
              <a:rPr lang="pt-BR" dirty="0" smtClean="0"/>
              <a:t> foi capturado quando voltou para a cidade.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72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363272" cy="5794723"/>
          </a:xfrm>
        </p:spPr>
        <p:txBody>
          <a:bodyPr>
            <a:noAutofit/>
          </a:bodyPr>
          <a:lstStyle/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2.  A Condenação de Belsazar (5:5-31)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f.   A Resposta de Daniel (5:17-28)</a:t>
            </a:r>
          </a:p>
          <a:p>
            <a:pPr>
              <a:buNone/>
              <a:tabLst>
                <a:tab pos="1162050" algn="l"/>
                <a:tab pos="1519238" algn="l"/>
              </a:tabLst>
            </a:pPr>
            <a:r>
              <a:rPr lang="pt-BR" dirty="0" smtClean="0"/>
              <a:t>		g.  A Exultação de Daniel (5:29)</a:t>
            </a:r>
          </a:p>
          <a:p>
            <a:pPr>
              <a:buNone/>
              <a:tabLst>
                <a:tab pos="1162050" algn="l"/>
              </a:tabLst>
            </a:pPr>
            <a:r>
              <a:rPr lang="pt-BR" dirty="0" smtClean="0"/>
              <a:t>		h.  O Cumprimento do Escrito (5:30-31)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cidade foi </a:t>
            </a:r>
            <a:r>
              <a:rPr lang="pt-BR" dirty="0" smtClean="0"/>
              <a:t>tomada </a:t>
            </a:r>
            <a:r>
              <a:rPr lang="pt-BR" dirty="0" smtClean="0"/>
              <a:t>com </a:t>
            </a:r>
            <a:r>
              <a:rPr lang="pt-BR" dirty="0" smtClean="0"/>
              <a:t>pouca </a:t>
            </a:r>
            <a:r>
              <a:rPr lang="pt-BR" dirty="0" smtClean="0"/>
              <a:t>perda de vida. Belsazar foi encontrado e morto, mas não Daniel. O juízo de Deus caiu sobre Belsazar por causa </a:t>
            </a:r>
            <a:r>
              <a:rPr lang="pt-BR" dirty="0" smtClean="0"/>
              <a:t>de seu </a:t>
            </a:r>
            <a:r>
              <a:rPr lang="pt-BR" dirty="0" smtClean="0"/>
              <a:t>orgulho e arrogância contra Deus. Mas Daniel, mesmo já sendo muito idoso, </a:t>
            </a:r>
            <a:r>
              <a:rPr lang="pt-BR" dirty="0" smtClean="0"/>
              <a:t>cerca </a:t>
            </a:r>
            <a:r>
              <a:rPr lang="pt-BR" dirty="0" smtClean="0"/>
              <a:t>de 80 anos de idade, continuou como ministro da corte </a:t>
            </a:r>
            <a:r>
              <a:rPr lang="pt-BR" dirty="0" smtClean="0"/>
              <a:t>Babilônica</a:t>
            </a:r>
            <a:r>
              <a:rPr lang="pt-BR" dirty="0" smtClean="0"/>
              <a:t>, que, agora, se transformaria numa nova dinastia denominada Medo-persa. Mas o homem de Deus prosperará em qualquer tempo e em qualquer lugar.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73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É geralmente </a:t>
            </a:r>
            <a:r>
              <a:rPr lang="pt-BR" dirty="0" smtClean="0"/>
              <a:t>aceito </a:t>
            </a:r>
            <a:r>
              <a:rPr lang="pt-BR" dirty="0" smtClean="0"/>
              <a:t>que ele é a mesma pessoa do que </a:t>
            </a:r>
            <a:r>
              <a:rPr lang="pt-BR" dirty="0" err="1" smtClean="0"/>
              <a:t>Nergal-Sarezer</a:t>
            </a:r>
            <a:r>
              <a:rPr lang="pt-BR" dirty="0" smtClean="0"/>
              <a:t> de Jer. 39.3 e 13, um dos principais oficiais do exército de Nabucodonosor que tinha </a:t>
            </a:r>
            <a:r>
              <a:rPr lang="pt-BR" dirty="0" smtClean="0"/>
              <a:t>uma </a:t>
            </a:r>
            <a:r>
              <a:rPr lang="pt-BR" dirty="0" smtClean="0"/>
              <a:t>parte na libertação de Jeremias da prisão. Ele reinou por </a:t>
            </a:r>
            <a:r>
              <a:rPr lang="pt-BR" dirty="0" smtClean="0"/>
              <a:t>cerca </a:t>
            </a:r>
            <a:r>
              <a:rPr lang="pt-BR" dirty="0" smtClean="0"/>
              <a:t>de quatro anos (560-556 a.C.) e foi conhecido por </a:t>
            </a:r>
            <a:r>
              <a:rPr lang="pt-BR" dirty="0" smtClean="0"/>
              <a:t>suas </a:t>
            </a:r>
            <a:r>
              <a:rPr lang="pt-BR" dirty="0" smtClean="0"/>
              <a:t>atividades de construção e campanhas militarias no outro lado das montanhas “</a:t>
            </a:r>
            <a:r>
              <a:rPr lang="pt-BR" dirty="0" err="1" smtClean="0"/>
              <a:t>Taurus</a:t>
            </a:r>
            <a:r>
              <a:rPr lang="pt-BR" dirty="0" smtClean="0"/>
              <a:t>”. </a:t>
            </a:r>
            <a:r>
              <a:rPr lang="pt-BR" dirty="0" err="1" smtClean="0"/>
              <a:t>Nergal-Sarezer</a:t>
            </a:r>
            <a:r>
              <a:rPr lang="pt-BR" dirty="0" smtClean="0"/>
              <a:t> foi sucedido por seu filho jovem </a:t>
            </a:r>
            <a:r>
              <a:rPr lang="pt-BR" dirty="0" err="1" smtClean="0"/>
              <a:t>Labashi-marduk</a:t>
            </a:r>
            <a:r>
              <a:rPr lang="pt-BR" dirty="0" smtClean="0"/>
              <a:t> que foi morto no mesmo ano por ofícios </a:t>
            </a:r>
            <a:r>
              <a:rPr lang="pt-BR" dirty="0" smtClean="0"/>
              <a:t>das </a:t>
            </a:r>
            <a:r>
              <a:rPr lang="pt-BR" dirty="0" smtClean="0"/>
              <a:t>cortes, incluindo </a:t>
            </a:r>
            <a:r>
              <a:rPr lang="pt-BR" dirty="0" err="1" smtClean="0"/>
              <a:t>Nabonido</a:t>
            </a:r>
            <a:r>
              <a:rPr lang="pt-BR" dirty="0" smtClean="0"/>
              <a:t> que tornou rei.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8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57947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dirty="0" smtClean="0"/>
              <a:t>	D. A Festa e Queda de Belsazar (5)</a:t>
            </a:r>
          </a:p>
          <a:p>
            <a:pPr>
              <a:buNone/>
              <a:tabLst>
                <a:tab pos="712788" algn="l"/>
              </a:tabLst>
            </a:pPr>
            <a:r>
              <a:rPr lang="pt-BR" dirty="0" smtClean="0"/>
              <a:t>		1.  A Arrogância de Belsazar (5:1-4)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/>
              <a:t>Nabonido</a:t>
            </a:r>
            <a:r>
              <a:rPr lang="pt-BR" dirty="0" smtClean="0"/>
              <a:t> (556-539 B.C.) provavelmente </a:t>
            </a:r>
            <a:r>
              <a:rPr lang="pt-BR" dirty="0" smtClean="0"/>
              <a:t>foi o melhor </a:t>
            </a:r>
            <a:r>
              <a:rPr lang="pt-BR" dirty="0" smtClean="0"/>
              <a:t>rei </a:t>
            </a:r>
            <a:r>
              <a:rPr lang="pt-BR" dirty="0" smtClean="0"/>
              <a:t>depois </a:t>
            </a:r>
            <a:r>
              <a:rPr lang="pt-BR" dirty="0" smtClean="0"/>
              <a:t>de Nabucodonosor. Ele era casado com uma filha de Nabucodonosor, </a:t>
            </a:r>
            <a:r>
              <a:rPr lang="pt-BR" dirty="0" err="1" smtClean="0"/>
              <a:t>Nitocris</a:t>
            </a:r>
            <a:r>
              <a:rPr lang="pt-BR" dirty="0" smtClean="0"/>
              <a:t>. </a:t>
            </a:r>
            <a:r>
              <a:rPr lang="pt-BR" dirty="0" err="1" smtClean="0"/>
              <a:t>Nabonido</a:t>
            </a:r>
            <a:r>
              <a:rPr lang="pt-BR" dirty="0" smtClean="0"/>
              <a:t> era diferente dos outros </a:t>
            </a:r>
            <a:r>
              <a:rPr lang="pt-BR" dirty="0" smtClean="0"/>
              <a:t>líderes, ficando ausente </a:t>
            </a:r>
            <a:r>
              <a:rPr lang="pt-BR" dirty="0" smtClean="0"/>
              <a:t>de Babilônia por períodos estendidos. Ele tinha um palácio real em Tema na Arábia, ao sul leste de Edom, e por um período de 14 anos nem visitou a sua cidade capital de Babilônia. Seu filho Belsazar, o único rei mencionado em capítulo </a:t>
            </a:r>
            <a:r>
              <a:rPr lang="pt-BR" dirty="0" smtClean="0"/>
              <a:t>5, </a:t>
            </a:r>
            <a:r>
              <a:rPr lang="pt-BR" dirty="0" smtClean="0"/>
              <a:t>foi considerado por muitos anos de não existir, mas descobrimentos </a:t>
            </a:r>
            <a:r>
              <a:rPr lang="pt-BR" dirty="0" smtClean="0"/>
              <a:t>na </a:t>
            </a:r>
            <a:r>
              <a:rPr lang="pt-BR" dirty="0" smtClean="0"/>
              <a:t>Babilônia </a:t>
            </a:r>
            <a:r>
              <a:rPr lang="pt-BR" dirty="0" smtClean="0"/>
              <a:t>verificam </a:t>
            </a:r>
            <a:r>
              <a:rPr lang="pt-BR" dirty="0" smtClean="0"/>
              <a:t>sua existência.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8BFF-FD5B-457B-8B99-B3BC5F2C8C8C}" type="slidenum">
              <a:rPr lang="pt-BR" smtClean="0">
                <a:solidFill>
                  <a:prstClr val="white"/>
                </a:solidFill>
              </a:rPr>
              <a:pPr/>
              <a:t>9</a:t>
            </a:fld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pt-BR" dirty="0" smtClean="0"/>
              <a:t>Daniel – Capítulo 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395</Words>
  <Application>Microsoft Office PowerPoint</Application>
  <PresentationFormat>Apresentação na tela (4:3)</PresentationFormat>
  <Paragraphs>564</Paragraphs>
  <Slides>73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73</vt:i4>
      </vt:variant>
    </vt:vector>
  </HeadingPairs>
  <TitlesOfParts>
    <vt:vector size="75" baseType="lpstr">
      <vt:lpstr>1_Office Theme</vt:lpstr>
      <vt:lpstr>Documento</vt:lpstr>
      <vt:lpstr>Apresentação do PowerPoint</vt:lpstr>
      <vt:lpstr>Apresentação do PowerPoint</vt:lpstr>
      <vt:lpstr>Apresentação do PowerPoint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  <vt:lpstr>Daniel – Capítulo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User</cp:lastModifiedBy>
  <cp:revision>38</cp:revision>
  <dcterms:created xsi:type="dcterms:W3CDTF">2014-01-20T17:27:47Z</dcterms:created>
  <dcterms:modified xsi:type="dcterms:W3CDTF">2020-03-19T12:50:44Z</dcterms:modified>
</cp:coreProperties>
</file>